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61" r:id="rId3"/>
    <p:sldId id="317" r:id="rId4"/>
    <p:sldId id="300" r:id="rId5"/>
    <p:sldId id="309" r:id="rId6"/>
    <p:sldId id="313" r:id="rId7"/>
    <p:sldId id="302" r:id="rId8"/>
    <p:sldId id="310" r:id="rId9"/>
    <p:sldId id="308" r:id="rId10"/>
    <p:sldId id="311" r:id="rId11"/>
    <p:sldId id="307" r:id="rId12"/>
    <p:sldId id="301" r:id="rId13"/>
    <p:sldId id="312" r:id="rId14"/>
    <p:sldId id="315" r:id="rId15"/>
    <p:sldId id="316" r:id="rId16"/>
    <p:sldId id="318" r:id="rId17"/>
    <p:sldId id="304" r:id="rId18"/>
    <p:sldId id="305" r:id="rId19"/>
    <p:sldId id="303" r:id="rId20"/>
    <p:sldId id="260" r:id="rId21"/>
    <p:sldId id="263" r:id="rId22"/>
    <p:sldId id="314" r:id="rId23"/>
    <p:sldId id="280" r:id="rId24"/>
    <p:sldId id="285" r:id="rId25"/>
    <p:sldId id="319" r:id="rId26"/>
    <p:sldId id="320" r:id="rId27"/>
    <p:sldId id="288" r:id="rId28"/>
    <p:sldId id="321" r:id="rId29"/>
    <p:sldId id="322" r:id="rId30"/>
    <p:sldId id="287" r:id="rId31"/>
    <p:sldId id="289" r:id="rId32"/>
    <p:sldId id="290" r:id="rId33"/>
    <p:sldId id="291" r:id="rId34"/>
    <p:sldId id="292" r:id="rId35"/>
    <p:sldId id="293" r:id="rId36"/>
    <p:sldId id="325" r:id="rId37"/>
    <p:sldId id="326" r:id="rId38"/>
    <p:sldId id="282" r:id="rId39"/>
    <p:sldId id="295" r:id="rId40"/>
    <p:sldId id="294" r:id="rId41"/>
    <p:sldId id="281" r:id="rId42"/>
    <p:sldId id="286" r:id="rId43"/>
    <p:sldId id="324" r:id="rId44"/>
    <p:sldId id="323" r:id="rId45"/>
    <p:sldId id="297" r:id="rId46"/>
    <p:sldId id="298" r:id="rId47"/>
    <p:sldId id="299" r:id="rId48"/>
    <p:sldId id="327" r:id="rId49"/>
    <p:sldId id="296" r:id="rId5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5" autoAdjust="0"/>
    <p:restoredTop sz="94649"/>
  </p:normalViewPr>
  <p:slideViewPr>
    <p:cSldViewPr snapToGrid="0" snapToObjects="1">
      <p:cViewPr varScale="1">
        <p:scale>
          <a:sx n="100" d="100"/>
          <a:sy n="100" d="100"/>
        </p:scale>
        <p:origin x="4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C61EA8E6-BC55-43B5-A61E-99FFBCD0EBDD}" type="presOf" srcId="{1439D559-D189-4FF1-A4FB-F22A15A268D1}" destId="{B6C28692-8BAE-4E06-A3BE-9AAFCCA84D47}" srcOrd="0" destOrd="0" presId="urn:microsoft.com/office/officeart/2005/8/layout/matrix3"/>
    <dgm:cxn modelId="{2ABF5A7E-5443-41C8-A034-76CC0693B515}" type="presOf" srcId="{3E4F9D75-D5D8-4314-ACBD-27833A7F9B37}" destId="{0F528374-3DE1-4486-B71C-82DC73192314}" srcOrd="0" destOrd="0" presId="urn:microsoft.com/office/officeart/2005/8/layout/matrix3"/>
    <dgm:cxn modelId="{8C631681-8E7E-4F6B-A3BC-81EFEEAE371E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63BBE9D-5CF2-4B45-A141-29D57DA95756}" type="presOf" srcId="{B5E039F1-BBD9-49CA-AED0-167893AD4C2D}" destId="{AA9D5778-9E54-41DB-BF3A-44486A11C644}" srcOrd="0" destOrd="0" presId="urn:microsoft.com/office/officeart/2005/8/layout/matrix3"/>
    <dgm:cxn modelId="{81A6B781-1AB9-4E7E-993A-60E0FA748B97}" type="presOf" srcId="{D1EB14A3-E50B-4C6B-8B85-FC2F1AA58ED5}" destId="{ECAE1A64-3C26-4CD0-8055-16154FF0361B}" srcOrd="0" destOrd="0" presId="urn:microsoft.com/office/officeart/2005/8/layout/matrix3"/>
    <dgm:cxn modelId="{E5452FBA-384F-43CD-B718-6AD175D883AD}" type="presParOf" srcId="{0F528374-3DE1-4486-B71C-82DC73192314}" destId="{7476B03F-5A87-4E08-A32E-D8B9821AFAB6}" srcOrd="0" destOrd="0" presId="urn:microsoft.com/office/officeart/2005/8/layout/matrix3"/>
    <dgm:cxn modelId="{8520C6BB-B1D6-4850-BA2B-342F2DD3B8EF}" type="presParOf" srcId="{0F528374-3DE1-4486-B71C-82DC73192314}" destId="{ECAE1A64-3C26-4CD0-8055-16154FF0361B}" srcOrd="1" destOrd="0" presId="urn:microsoft.com/office/officeart/2005/8/layout/matrix3"/>
    <dgm:cxn modelId="{4C419414-CE36-42AC-973C-4CABCF881DDD}" type="presParOf" srcId="{0F528374-3DE1-4486-B71C-82DC73192314}" destId="{AA9D5778-9E54-41DB-BF3A-44486A11C644}" srcOrd="2" destOrd="0" presId="urn:microsoft.com/office/officeart/2005/8/layout/matrix3"/>
    <dgm:cxn modelId="{C9CCB44E-E835-4D46-8506-3CAF6DF00874}" type="presParOf" srcId="{0F528374-3DE1-4486-B71C-82DC73192314}" destId="{B6C28692-8BAE-4E06-A3BE-9AAFCCA84D47}" srcOrd="3" destOrd="0" presId="urn:microsoft.com/office/officeart/2005/8/layout/matrix3"/>
    <dgm:cxn modelId="{8D434DD3-3EFC-4FD4-AC8F-2316362BD93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 custT="1"/>
      <dgm:spPr/>
      <dgm:t>
        <a:bodyPr/>
        <a:lstStyle/>
        <a:p>
          <a:r>
            <a:rPr lang="en-US" sz="1000" b="1" dirty="0">
              <a:solidFill>
                <a:schemeClr val="tx1"/>
              </a:solidFill>
            </a:rPr>
            <a:t>REST</a:t>
          </a:r>
          <a:endParaRPr lang="en-CA" sz="1100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3EA954-D804-4BE2-A0F3-543838D075BD}" type="presOf" srcId="{3E4F9D75-D5D8-4314-ACBD-27833A7F9B37}" destId="{0F528374-3DE1-4486-B71C-82DC7319231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4202369-8799-4844-98A1-650D3FEBA0CB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9B699074-58C2-486D-A62F-97AB2107E125}" type="presOf" srcId="{D1EB14A3-E50B-4C6B-8B85-FC2F1AA58ED5}" destId="{ECAE1A64-3C26-4CD0-8055-16154FF0361B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200CEE09-CC04-43B4-974F-4198547280F5}" type="presOf" srcId="{1439D559-D189-4FF1-A4FB-F22A15A268D1}" destId="{B6C28692-8BAE-4E06-A3BE-9AAFCCA84D47}" srcOrd="0" destOrd="0" presId="urn:microsoft.com/office/officeart/2005/8/layout/matrix3"/>
    <dgm:cxn modelId="{AAE06968-1795-4999-B868-05E15D5C7304}" type="presOf" srcId="{B5E039F1-BBD9-49CA-AED0-167893AD4C2D}" destId="{AA9D5778-9E54-41DB-BF3A-44486A11C644}" srcOrd="0" destOrd="0" presId="urn:microsoft.com/office/officeart/2005/8/layout/matrix3"/>
    <dgm:cxn modelId="{C85836E8-69CC-4BA3-90E5-F2228F5EC127}" type="presParOf" srcId="{0F528374-3DE1-4486-B71C-82DC73192314}" destId="{7476B03F-5A87-4E08-A32E-D8B9821AFAB6}" srcOrd="0" destOrd="0" presId="urn:microsoft.com/office/officeart/2005/8/layout/matrix3"/>
    <dgm:cxn modelId="{4F283A17-CD1D-44B5-8D57-067F3045D99F}" type="presParOf" srcId="{0F528374-3DE1-4486-B71C-82DC73192314}" destId="{ECAE1A64-3C26-4CD0-8055-16154FF0361B}" srcOrd="1" destOrd="0" presId="urn:microsoft.com/office/officeart/2005/8/layout/matrix3"/>
    <dgm:cxn modelId="{ED32A87D-BDAC-4B04-935C-F8D0406B1A2E}" type="presParOf" srcId="{0F528374-3DE1-4486-B71C-82DC73192314}" destId="{AA9D5778-9E54-41DB-BF3A-44486A11C644}" srcOrd="2" destOrd="0" presId="urn:microsoft.com/office/officeart/2005/8/layout/matrix3"/>
    <dgm:cxn modelId="{899ABA73-F663-4515-8947-27C65806C907}" type="presParOf" srcId="{0F528374-3DE1-4486-B71C-82DC73192314}" destId="{B6C28692-8BAE-4E06-A3BE-9AAFCCA84D47}" srcOrd="3" destOrd="0" presId="urn:microsoft.com/office/officeart/2005/8/layout/matrix3"/>
    <dgm:cxn modelId="{EB570A02-D1D0-41D3-8AE4-85FD080BF08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2462FF-E799-41EC-8E84-DE76471435DA}" type="presOf" srcId="{3E4F9D75-D5D8-4314-ACBD-27833A7F9B37}" destId="{0F528374-3DE1-4486-B71C-82DC7319231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1609FEDB-8435-4907-95ED-F61EAED77F47}" type="presOf" srcId="{D1EB14A3-E50B-4C6B-8B85-FC2F1AA58ED5}" destId="{ECAE1A64-3C26-4CD0-8055-16154FF0361B}" srcOrd="0" destOrd="0" presId="urn:microsoft.com/office/officeart/2005/8/layout/matrix3"/>
    <dgm:cxn modelId="{EB34997A-3C9D-43EA-BAC4-0B11B9929024}" type="presOf" srcId="{B5E039F1-BBD9-49CA-AED0-167893AD4C2D}" destId="{AA9D5778-9E54-41DB-BF3A-44486A11C644}" srcOrd="0" destOrd="0" presId="urn:microsoft.com/office/officeart/2005/8/layout/matrix3"/>
    <dgm:cxn modelId="{46C39BCD-738B-4B4B-A804-B69B72C7E834}" type="presOf" srcId="{95D9FA2A-C5BC-4752-8E72-6799C0FBC1C6}" destId="{C9DED484-765B-4B50-9650-386C82457535}" srcOrd="0" destOrd="0" presId="urn:microsoft.com/office/officeart/2005/8/layout/matrix3"/>
    <dgm:cxn modelId="{2D72BF2A-13A0-488A-9BEF-C1105DE7A27B}" type="presOf" srcId="{1439D559-D189-4FF1-A4FB-F22A15A268D1}" destId="{B6C28692-8BAE-4E06-A3BE-9AAFCCA84D47}" srcOrd="0" destOrd="0" presId="urn:microsoft.com/office/officeart/2005/8/layout/matrix3"/>
    <dgm:cxn modelId="{7DA399CE-4163-4FC2-9A45-6D4575F4B693}" type="presParOf" srcId="{0F528374-3DE1-4486-B71C-82DC73192314}" destId="{7476B03F-5A87-4E08-A32E-D8B9821AFAB6}" srcOrd="0" destOrd="0" presId="urn:microsoft.com/office/officeart/2005/8/layout/matrix3"/>
    <dgm:cxn modelId="{47141537-095D-424D-B771-6A8DDEAF8655}" type="presParOf" srcId="{0F528374-3DE1-4486-B71C-82DC73192314}" destId="{ECAE1A64-3C26-4CD0-8055-16154FF0361B}" srcOrd="1" destOrd="0" presId="urn:microsoft.com/office/officeart/2005/8/layout/matrix3"/>
    <dgm:cxn modelId="{E2CCD296-20F1-4019-8680-A4AA977DF455}" type="presParOf" srcId="{0F528374-3DE1-4486-B71C-82DC73192314}" destId="{AA9D5778-9E54-41DB-BF3A-44486A11C644}" srcOrd="2" destOrd="0" presId="urn:microsoft.com/office/officeart/2005/8/layout/matrix3"/>
    <dgm:cxn modelId="{4EA55817-E617-41CA-998E-1450654CEA49}" type="presParOf" srcId="{0F528374-3DE1-4486-B71C-82DC73192314}" destId="{B6C28692-8BAE-4E06-A3BE-9AAFCCA84D47}" srcOrd="3" destOrd="0" presId="urn:microsoft.com/office/officeart/2005/8/layout/matrix3"/>
    <dgm:cxn modelId="{F61C7450-272D-41F6-A903-7AF0E043294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B94272-DCE5-410D-8D8A-3A75E887BBA4}" type="presOf" srcId="{3E4F9D75-D5D8-4314-ACBD-27833A7F9B37}" destId="{0F528374-3DE1-4486-B71C-82DC73192314}" srcOrd="0" destOrd="0" presId="urn:microsoft.com/office/officeart/2005/8/layout/matrix3"/>
    <dgm:cxn modelId="{7626779E-53C6-4360-8E0D-E40C4867BB00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092F7654-1293-401D-A1B6-67DE94CC22A9}" type="presOf" srcId="{B5E039F1-BBD9-49CA-AED0-167893AD4C2D}" destId="{AA9D5778-9E54-41DB-BF3A-44486A11C644}" srcOrd="0" destOrd="0" presId="urn:microsoft.com/office/officeart/2005/8/layout/matrix3"/>
    <dgm:cxn modelId="{A3BAA9C2-C954-494A-A756-93661FB695C4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94592502-8B0F-429C-9247-3A6EC1FDEF45}" type="presOf" srcId="{D1EB14A3-E50B-4C6B-8B85-FC2F1AA58ED5}" destId="{ECAE1A64-3C26-4CD0-8055-16154FF0361B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F4CD01B-D820-4DC6-9C2C-FE54912A6B11}" type="presParOf" srcId="{0F528374-3DE1-4486-B71C-82DC73192314}" destId="{7476B03F-5A87-4E08-A32E-D8B9821AFAB6}" srcOrd="0" destOrd="0" presId="urn:microsoft.com/office/officeart/2005/8/layout/matrix3"/>
    <dgm:cxn modelId="{F74D3007-E089-46A9-BCBE-5F02872E8A60}" type="presParOf" srcId="{0F528374-3DE1-4486-B71C-82DC73192314}" destId="{ECAE1A64-3C26-4CD0-8055-16154FF0361B}" srcOrd="1" destOrd="0" presId="urn:microsoft.com/office/officeart/2005/8/layout/matrix3"/>
    <dgm:cxn modelId="{FB81895B-35FB-49E1-B8E0-BF3B89CA1D07}" type="presParOf" srcId="{0F528374-3DE1-4486-B71C-82DC73192314}" destId="{AA9D5778-9E54-41DB-BF3A-44486A11C644}" srcOrd="2" destOrd="0" presId="urn:microsoft.com/office/officeart/2005/8/layout/matrix3"/>
    <dgm:cxn modelId="{445F73D7-F817-4302-B8C1-E6D7E39E650B}" type="presParOf" srcId="{0F528374-3DE1-4486-B71C-82DC73192314}" destId="{B6C28692-8BAE-4E06-A3BE-9AAFCCA84D47}" srcOrd="3" destOrd="0" presId="urn:microsoft.com/office/officeart/2005/8/layout/matrix3"/>
    <dgm:cxn modelId="{19BEB480-3DCB-4378-BD70-A49A74D3D58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30477C4-C10F-4BC3-92A9-7E524EF76AE9}" type="presOf" srcId="{3E4F9D75-D5D8-4314-ACBD-27833A7F9B37}" destId="{0F528374-3DE1-4486-B71C-82DC73192314}" srcOrd="0" destOrd="0" presId="urn:microsoft.com/office/officeart/2005/8/layout/matrix3"/>
    <dgm:cxn modelId="{07B80FE2-FA54-49C2-8AE3-212C8D88505B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F914125F-6BFA-4E33-BD82-4EE57ABF5C2D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CFE9A99D-C11C-4664-9568-631112ADE6F7}" type="presOf" srcId="{D1EB14A3-E50B-4C6B-8B85-FC2F1AA58ED5}" destId="{ECAE1A64-3C26-4CD0-8055-16154FF0361B}" srcOrd="0" destOrd="0" presId="urn:microsoft.com/office/officeart/2005/8/layout/matrix3"/>
    <dgm:cxn modelId="{0027DD46-8C71-40EF-8663-30C48B4C290A}" type="presOf" srcId="{B5E039F1-BBD9-49CA-AED0-167893AD4C2D}" destId="{AA9D5778-9E54-41DB-BF3A-44486A11C644}" srcOrd="0" destOrd="0" presId="urn:microsoft.com/office/officeart/2005/8/layout/matrix3"/>
    <dgm:cxn modelId="{7EA2DB60-9560-40E0-A0A9-779EB8CCA920}" type="presParOf" srcId="{0F528374-3DE1-4486-B71C-82DC73192314}" destId="{7476B03F-5A87-4E08-A32E-D8B9821AFAB6}" srcOrd="0" destOrd="0" presId="urn:microsoft.com/office/officeart/2005/8/layout/matrix3"/>
    <dgm:cxn modelId="{40158ED0-4923-4C39-8CCA-455E51BCE279}" type="presParOf" srcId="{0F528374-3DE1-4486-B71C-82DC73192314}" destId="{ECAE1A64-3C26-4CD0-8055-16154FF0361B}" srcOrd="1" destOrd="0" presId="urn:microsoft.com/office/officeart/2005/8/layout/matrix3"/>
    <dgm:cxn modelId="{03286595-734C-44DE-96D0-543840E5ABA5}" type="presParOf" srcId="{0F528374-3DE1-4486-B71C-82DC73192314}" destId="{AA9D5778-9E54-41DB-BF3A-44486A11C644}" srcOrd="2" destOrd="0" presId="urn:microsoft.com/office/officeart/2005/8/layout/matrix3"/>
    <dgm:cxn modelId="{7E27EC10-9851-4AD0-BBC9-7015BE34A60D}" type="presParOf" srcId="{0F528374-3DE1-4486-B71C-82DC73192314}" destId="{B6C28692-8BAE-4E06-A3BE-9AAFCCA84D47}" srcOrd="3" destOrd="0" presId="urn:microsoft.com/office/officeart/2005/8/layout/matrix3"/>
    <dgm:cxn modelId="{59CD60C6-4726-4C2C-B302-916130CC7DB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219799" y="0"/>
          <a:ext cx="3352800" cy="33528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538315" y="318515"/>
          <a:ext cx="1307592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</a:rPr>
            <a:t>REST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602146" y="382346"/>
        <a:ext cx="1179930" cy="1179930"/>
      </dsp:txXfrm>
    </dsp:sp>
    <dsp:sp modelId="{AA9D5778-9E54-41DB-BF3A-44486A11C644}">
      <dsp:nvSpPr>
        <dsp:cNvPr id="0" name=""/>
        <dsp:cNvSpPr/>
      </dsp:nvSpPr>
      <dsp:spPr>
        <a:xfrm>
          <a:off x="1946492" y="318515"/>
          <a:ext cx="1307592" cy="1307592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</a:rPr>
            <a:t>Documents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2010323" y="382346"/>
        <a:ext cx="1179930" cy="1179930"/>
      </dsp:txXfrm>
    </dsp:sp>
    <dsp:sp modelId="{B6C28692-8BAE-4E06-A3BE-9AAFCCA84D47}">
      <dsp:nvSpPr>
        <dsp:cNvPr id="0" name=""/>
        <dsp:cNvSpPr/>
      </dsp:nvSpPr>
      <dsp:spPr>
        <a:xfrm>
          <a:off x="538315" y="1726692"/>
          <a:ext cx="1307592" cy="1307592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</a:rPr>
            <a:t>Messages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602146" y="1790523"/>
        <a:ext cx="1179930" cy="1179930"/>
      </dsp:txXfrm>
    </dsp:sp>
    <dsp:sp modelId="{C9DED484-765B-4B50-9650-386C82457535}">
      <dsp:nvSpPr>
        <dsp:cNvPr id="0" name=""/>
        <dsp:cNvSpPr/>
      </dsp:nvSpPr>
      <dsp:spPr>
        <a:xfrm>
          <a:off x="1946492" y="1726692"/>
          <a:ext cx="1307592" cy="1307592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</a:rPr>
            <a:t>Services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2010323" y="1790523"/>
        <a:ext cx="1179930" cy="1179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63102" y="0"/>
          <a:ext cx="1394221" cy="1394221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5553" y="132450"/>
          <a:ext cx="543746" cy="5437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22096" y="158993"/>
        <a:ext cx="490660" cy="490660"/>
      </dsp:txXfrm>
    </dsp:sp>
    <dsp:sp modelId="{AA9D5778-9E54-41DB-BF3A-44486A11C644}">
      <dsp:nvSpPr>
        <dsp:cNvPr id="0" name=""/>
        <dsp:cNvSpPr/>
      </dsp:nvSpPr>
      <dsp:spPr>
        <a:xfrm>
          <a:off x="781126" y="132450"/>
          <a:ext cx="543746" cy="543746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300" b="1" kern="1200" dirty="0">
            <a:solidFill>
              <a:schemeClr val="tx1"/>
            </a:solidFill>
          </a:endParaRPr>
        </a:p>
      </dsp:txBody>
      <dsp:txXfrm>
        <a:off x="807669" y="158993"/>
        <a:ext cx="490660" cy="490660"/>
      </dsp:txXfrm>
    </dsp:sp>
    <dsp:sp modelId="{B6C28692-8BAE-4E06-A3BE-9AAFCCA84D47}">
      <dsp:nvSpPr>
        <dsp:cNvPr id="0" name=""/>
        <dsp:cNvSpPr/>
      </dsp:nvSpPr>
      <dsp:spPr>
        <a:xfrm>
          <a:off x="195553" y="718023"/>
          <a:ext cx="543746" cy="543746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300" b="1" kern="1200" dirty="0">
            <a:solidFill>
              <a:schemeClr val="tx1"/>
            </a:solidFill>
          </a:endParaRPr>
        </a:p>
      </dsp:txBody>
      <dsp:txXfrm>
        <a:off x="222096" y="744566"/>
        <a:ext cx="490660" cy="490660"/>
      </dsp:txXfrm>
    </dsp:sp>
    <dsp:sp modelId="{C9DED484-765B-4B50-9650-386C82457535}">
      <dsp:nvSpPr>
        <dsp:cNvPr id="0" name=""/>
        <dsp:cNvSpPr/>
      </dsp:nvSpPr>
      <dsp:spPr>
        <a:xfrm>
          <a:off x="781126" y="718023"/>
          <a:ext cx="543746" cy="543746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300" b="1" kern="1200" dirty="0">
            <a:solidFill>
              <a:schemeClr val="tx1"/>
            </a:solidFill>
          </a:endParaRPr>
        </a:p>
      </dsp:txBody>
      <dsp:txXfrm>
        <a:off x="807669" y="744566"/>
        <a:ext cx="490660" cy="4906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59291" y="0"/>
          <a:ext cx="1401841" cy="1401841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466" y="133174"/>
          <a:ext cx="546717" cy="5467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b="1" kern="1200" dirty="0">
            <a:solidFill>
              <a:schemeClr val="tx1"/>
            </a:solidFill>
          </a:endParaRPr>
        </a:p>
      </dsp:txBody>
      <dsp:txXfrm>
        <a:off x="219155" y="159863"/>
        <a:ext cx="493339" cy="493339"/>
      </dsp:txXfrm>
    </dsp:sp>
    <dsp:sp modelId="{AA9D5778-9E54-41DB-BF3A-44486A11C644}">
      <dsp:nvSpPr>
        <dsp:cNvPr id="0" name=""/>
        <dsp:cNvSpPr/>
      </dsp:nvSpPr>
      <dsp:spPr>
        <a:xfrm>
          <a:off x="781240" y="133174"/>
          <a:ext cx="546717" cy="546717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>
              <a:solidFill>
                <a:schemeClr val="tx1"/>
              </a:solidFill>
            </a:rPr>
            <a:t>Documents</a:t>
          </a:r>
          <a:endParaRPr lang="en-CA" sz="600" b="1" kern="1200" dirty="0">
            <a:solidFill>
              <a:schemeClr val="tx1"/>
            </a:solidFill>
          </a:endParaRPr>
        </a:p>
      </dsp:txBody>
      <dsp:txXfrm>
        <a:off x="807929" y="159863"/>
        <a:ext cx="493339" cy="493339"/>
      </dsp:txXfrm>
    </dsp:sp>
    <dsp:sp modelId="{B6C28692-8BAE-4E06-A3BE-9AAFCCA84D47}">
      <dsp:nvSpPr>
        <dsp:cNvPr id="0" name=""/>
        <dsp:cNvSpPr/>
      </dsp:nvSpPr>
      <dsp:spPr>
        <a:xfrm>
          <a:off x="192466" y="721948"/>
          <a:ext cx="546717" cy="546717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b="1" kern="1200" dirty="0">
            <a:solidFill>
              <a:schemeClr val="tx1"/>
            </a:solidFill>
          </a:endParaRPr>
        </a:p>
      </dsp:txBody>
      <dsp:txXfrm>
        <a:off x="219155" y="748637"/>
        <a:ext cx="493339" cy="493339"/>
      </dsp:txXfrm>
    </dsp:sp>
    <dsp:sp modelId="{C9DED484-765B-4B50-9650-386C82457535}">
      <dsp:nvSpPr>
        <dsp:cNvPr id="0" name=""/>
        <dsp:cNvSpPr/>
      </dsp:nvSpPr>
      <dsp:spPr>
        <a:xfrm>
          <a:off x="781240" y="721948"/>
          <a:ext cx="546717" cy="546717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b="1" kern="1200" dirty="0">
            <a:solidFill>
              <a:schemeClr val="tx1"/>
            </a:solidFill>
          </a:endParaRPr>
        </a:p>
      </dsp:txBody>
      <dsp:txXfrm>
        <a:off x="807929" y="748637"/>
        <a:ext cx="493339" cy="4933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78343" y="0"/>
          <a:ext cx="1378981" cy="1378981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09346" y="131003"/>
          <a:ext cx="537802" cy="5378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35599" y="157256"/>
        <a:ext cx="485296" cy="485296"/>
      </dsp:txXfrm>
    </dsp:sp>
    <dsp:sp modelId="{AA9D5778-9E54-41DB-BF3A-44486A11C644}">
      <dsp:nvSpPr>
        <dsp:cNvPr id="0" name=""/>
        <dsp:cNvSpPr/>
      </dsp:nvSpPr>
      <dsp:spPr>
        <a:xfrm>
          <a:off x="788518" y="131003"/>
          <a:ext cx="537802" cy="537802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814771" y="157256"/>
        <a:ext cx="485296" cy="485296"/>
      </dsp:txXfrm>
    </dsp:sp>
    <dsp:sp modelId="{B6C28692-8BAE-4E06-A3BE-9AAFCCA84D47}">
      <dsp:nvSpPr>
        <dsp:cNvPr id="0" name=""/>
        <dsp:cNvSpPr/>
      </dsp:nvSpPr>
      <dsp:spPr>
        <a:xfrm>
          <a:off x="209346" y="710175"/>
          <a:ext cx="537802" cy="537802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>
              <a:solidFill>
                <a:schemeClr val="tx1"/>
              </a:solidFill>
            </a:rPr>
            <a:t>Messages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235599" y="736428"/>
        <a:ext cx="485296" cy="485296"/>
      </dsp:txXfrm>
    </dsp:sp>
    <dsp:sp modelId="{C9DED484-765B-4B50-9650-386C82457535}">
      <dsp:nvSpPr>
        <dsp:cNvPr id="0" name=""/>
        <dsp:cNvSpPr/>
      </dsp:nvSpPr>
      <dsp:spPr>
        <a:xfrm>
          <a:off x="788518" y="710175"/>
          <a:ext cx="537802" cy="537802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814771" y="736428"/>
        <a:ext cx="485296" cy="4852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74532" y="0"/>
          <a:ext cx="1394221" cy="1394221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06983" y="132450"/>
          <a:ext cx="543746" cy="5437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33526" y="158993"/>
        <a:ext cx="490660" cy="490660"/>
      </dsp:txXfrm>
    </dsp:sp>
    <dsp:sp modelId="{AA9D5778-9E54-41DB-BF3A-44486A11C644}">
      <dsp:nvSpPr>
        <dsp:cNvPr id="0" name=""/>
        <dsp:cNvSpPr/>
      </dsp:nvSpPr>
      <dsp:spPr>
        <a:xfrm>
          <a:off x="792556" y="132450"/>
          <a:ext cx="543746" cy="543746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819099" y="158993"/>
        <a:ext cx="490660" cy="490660"/>
      </dsp:txXfrm>
    </dsp:sp>
    <dsp:sp modelId="{B6C28692-8BAE-4E06-A3BE-9AAFCCA84D47}">
      <dsp:nvSpPr>
        <dsp:cNvPr id="0" name=""/>
        <dsp:cNvSpPr/>
      </dsp:nvSpPr>
      <dsp:spPr>
        <a:xfrm>
          <a:off x="206983" y="718023"/>
          <a:ext cx="543746" cy="543746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33526" y="744566"/>
        <a:ext cx="490660" cy="490660"/>
      </dsp:txXfrm>
    </dsp:sp>
    <dsp:sp modelId="{C9DED484-765B-4B50-9650-386C82457535}">
      <dsp:nvSpPr>
        <dsp:cNvPr id="0" name=""/>
        <dsp:cNvSpPr/>
      </dsp:nvSpPr>
      <dsp:spPr>
        <a:xfrm>
          <a:off x="792556" y="718023"/>
          <a:ext cx="543746" cy="543746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solidFill>
                <a:schemeClr val="tx1"/>
              </a:solidFill>
            </a:rPr>
            <a:t>Services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819099" y="744566"/>
        <a:ext cx="490660" cy="490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9/21/2024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9/21/2024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188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="" xmlns:a16="http://schemas.microsoft.com/office/drawing/2014/main" id="{F7AD536F-12DD-4047-A5E1-D0F79FE1E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="" xmlns:a16="http://schemas.microsoft.com/office/drawing/2014/main" id="{005C5975-8789-48B8-B086-1A47F4D38A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="" xmlns:a16="http://schemas.microsoft.com/office/drawing/2014/main" id="{CDBF50D1-8693-4891-9BB7-FBADA3084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7194B379-A0D2-4382-AF7C-F5C2DF94165C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09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779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=""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FHIR Experience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Implementation Guides</a:t>
            </a:r>
          </a:p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Eric Haas</a:t>
            </a:r>
            <a:endParaRPr lang="en-U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9/21/2024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=""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8926BE3-F26A-44BC-B1F1-8AC7C35762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67193" y="2767633"/>
            <a:ext cx="1929304" cy="4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9726A6D-74FA-43B6-9403-2499E7750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=""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EE7A39D-7D27-433D-99F1-A2BA7416B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=""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=""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=""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8FD7BF5-33BE-4FBC-8618-5123D8168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=""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=""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=""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E45B2C87-FDD9-4E77-B156-EB0F304DBA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9896" y="4544296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134893"/>
            <a:ext cx="8228883" cy="3376051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1800"/>
            </a:lvl3pPr>
            <a:lvl4pPr>
              <a:spcBef>
                <a:spcPts val="600"/>
              </a:spcBef>
              <a:spcAft>
                <a:spcPts val="0"/>
              </a:spcAft>
              <a:defRPr sz="1800"/>
            </a:lvl4pPr>
            <a:lvl5pPr>
              <a:spcBef>
                <a:spcPts val="60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=""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=""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=""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5F398E7-6FEF-4D50-828A-862C7A6A8A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527243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=""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=""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=""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263FCF1-A627-45FF-9162-523A4427A6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=""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=""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=""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E888F42-DC23-4311-B11C-554FD24267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=""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=""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32F6708-D3B4-4D74-A64C-F0F9110AA7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=""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=""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=""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05C5EE-2A92-4D4B-A616-F54674BEF8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=""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=""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9/21/2024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license.html" TargetMode="External"/><Relationship Id="rId2" Type="http://schemas.openxmlformats.org/officeDocument/2006/relationships/hyperlink" Target="http://creativecommons.org/publicdomain/zero/1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erver.org/fhir/Patient/123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capabilities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4-09%20Tutorials/2024SepHL7_FHIR_101_Richard_Ettema.pptx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hyperlink" Target="https://hl7.org/fhi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hl7.org/fhir/us/immd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ildfhir4.aegis.net/fhir4-0-1-gui/index.jsf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irectory.html" TargetMode="External"/><Relationship Id="rId7" Type="http://schemas.openxmlformats.org/officeDocument/2006/relationships/hyperlink" Target="https://chat.fhir.org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fhir.org/guides/registry" TargetMode="External"/><Relationship Id="rId5" Type="http://schemas.openxmlformats.org/officeDocument/2006/relationships/hyperlink" Target="http://hl7.org/fhir/implementationguide.html" TargetMode="External"/><Relationship Id="rId4" Type="http://schemas.openxmlformats.org/officeDocument/2006/relationships/hyperlink" Target="https://confluence.hl7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ettema" TargetMode="External"/><Relationship Id="rId2" Type="http://schemas.openxmlformats.org/officeDocument/2006/relationships/hyperlink" Target="mailto:richard.ettema@aegis.net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B3588661-316C-42E7-A93E-9DF4425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877213"/>
          </a:xfrm>
        </p:spPr>
        <p:txBody>
          <a:bodyPr/>
          <a:lstStyle/>
          <a:p>
            <a:r>
              <a:rPr lang="en-US" dirty="0" smtClean="0"/>
              <a:t>HL7 WGM+ Atlanta, GA</a:t>
            </a:r>
            <a:br>
              <a:rPr lang="en-US" dirty="0" smtClean="0"/>
            </a:br>
            <a:r>
              <a:rPr lang="en-US" dirty="0" smtClean="0"/>
              <a:t>Sep 2024</a:t>
            </a:r>
            <a:endParaRPr lang="en-US" sz="2400" dirty="0"/>
          </a:p>
        </p:txBody>
      </p:sp>
      <p:sp>
        <p:nvSpPr>
          <p:cNvPr id="11266" name="Subtitle 20">
            <a:extLst>
              <a:ext uri="{FF2B5EF4-FFF2-40B4-BE49-F238E27FC236}">
                <a16:creationId xmlns="" xmlns:a16="http://schemas.microsoft.com/office/drawing/2014/main" id="{3B36C9AB-D2CA-4C7B-ADE0-E7B7FE502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740381"/>
          </a:xfrm>
        </p:spPr>
        <p:txBody>
          <a:bodyPr/>
          <a:lstStyle/>
          <a:p>
            <a:r>
              <a:rPr lang="en-US" altLang="en-US" dirty="0" smtClean="0"/>
              <a:t>HL7 FHIR 101</a:t>
            </a:r>
            <a:endParaRPr lang="en-US" altLang="en-US" dirty="0"/>
          </a:p>
        </p:txBody>
      </p:sp>
      <p:sp>
        <p:nvSpPr>
          <p:cNvPr id="11275" name="Text Placeholder 11274">
            <a:extLst>
              <a:ext uri="{FF2B5EF4-FFF2-40B4-BE49-F238E27FC236}">
                <a16:creationId xmlns="" xmlns:a16="http://schemas.microsoft.com/office/drawing/2014/main" id="{E1532812-243A-497D-85C8-F449F702B2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418512" cy="412750"/>
          </a:xfrm>
        </p:spPr>
        <p:txBody>
          <a:bodyPr/>
          <a:lstStyle/>
          <a:p>
            <a:r>
              <a:rPr lang="en-US" dirty="0" smtClean="0"/>
              <a:t>Richard </a:t>
            </a:r>
            <a:r>
              <a:rPr lang="en-US" dirty="0"/>
              <a:t>Ettema</a:t>
            </a:r>
          </a:p>
        </p:txBody>
      </p:sp>
      <p:sp>
        <p:nvSpPr>
          <p:cNvPr id="11268" name="Footer Placeholder 22">
            <a:extLst>
              <a:ext uri="{FF2B5EF4-FFF2-40B4-BE49-F238E27FC236}">
                <a16:creationId xmlns="" xmlns:a16="http://schemas.microsoft.com/office/drawing/2014/main" id="{E9F31111-C13D-4831-BE42-71ADFC43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1270" name="Date Placeholder 11269">
            <a:extLst>
              <a:ext uri="{FF2B5EF4-FFF2-40B4-BE49-F238E27FC236}">
                <a16:creationId xmlns="" xmlns:a16="http://schemas.microsoft.com/office/drawing/2014/main" id="{07B9A7B9-2084-46C8-8C3E-7896AEC7F1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3025140" cy="207962"/>
          </a:xfrm>
        </p:spPr>
        <p:txBody>
          <a:bodyPr/>
          <a:lstStyle/>
          <a:p>
            <a:r>
              <a:rPr lang="en-US" altLang="en-US" dirty="0" smtClean="0"/>
              <a:t>Tuesday Sep 24, 2024 / Q4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here?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FHIR is built on existing healthcare standards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21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evolution of HL7 standards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pSp>
        <p:nvGrpSpPr>
          <p:cNvPr id="6" name="Google Shape;203;p27"/>
          <p:cNvGrpSpPr/>
          <p:nvPr/>
        </p:nvGrpSpPr>
        <p:grpSpPr>
          <a:xfrm>
            <a:off x="333546" y="1561543"/>
            <a:ext cx="1915527" cy="1639325"/>
            <a:chOff x="3154233" y="1948675"/>
            <a:chExt cx="1915527" cy="1639325"/>
          </a:xfrm>
        </p:grpSpPr>
        <p:sp>
          <p:nvSpPr>
            <p:cNvPr id="7" name="Google Shape;204;p27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5;p27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1987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206;p27"/>
            <p:cNvSpPr txBox="1"/>
            <p:nvPr/>
          </p:nvSpPr>
          <p:spPr>
            <a:xfrm>
              <a:off x="3386760" y="1948675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is born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HL7 is founded as a non-profit organization in the United States.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" name="Google Shape;207;p27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1" name="Google Shape;208;p2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209;p2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" name="Google Shape;210;p27"/>
          <p:cNvGrpSpPr/>
          <p:nvPr/>
        </p:nvGrpSpPr>
        <p:grpSpPr>
          <a:xfrm>
            <a:off x="1597109" y="2315464"/>
            <a:ext cx="1928205" cy="1744206"/>
            <a:chOff x="1828196" y="2702596"/>
            <a:chExt cx="1928205" cy="1744206"/>
          </a:xfrm>
        </p:grpSpPr>
        <p:sp>
          <p:nvSpPr>
            <p:cNvPr id="14" name="Google Shape;211;p27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2;p27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latin typeface="Roboto"/>
                  <a:ea typeface="Roboto"/>
                  <a:cs typeface="Roboto"/>
                  <a:sym typeface="Roboto"/>
                </a:rPr>
                <a:t>1994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213;p27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v2.2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This version of v2 gains significant adoption in the healthcare industry for its </a:t>
              </a:r>
              <a:r>
                <a:rPr lang="en" sz="800" i="1" u="sng" dirty="0">
                  <a:latin typeface="Roboto"/>
                  <a:ea typeface="Roboto"/>
                  <a:cs typeface="Roboto"/>
                  <a:sym typeface="Roboto"/>
                </a:rPr>
                <a:t>message-based communication </a:t>
              </a: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standards.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" name="Google Shape;214;p27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18" name="Google Shape;215;p27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216;p27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oogle Shape;217;p27"/>
          <p:cNvGrpSpPr/>
          <p:nvPr/>
        </p:nvGrpSpPr>
        <p:grpSpPr>
          <a:xfrm>
            <a:off x="2923146" y="1076068"/>
            <a:ext cx="1866852" cy="2124800"/>
            <a:chOff x="3154233" y="1463200"/>
            <a:chExt cx="1866852" cy="2124800"/>
          </a:xfrm>
        </p:grpSpPr>
        <p:sp>
          <p:nvSpPr>
            <p:cNvPr id="21" name="Google Shape;218;p27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;p27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2005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220;p27"/>
            <p:cNvSpPr txBox="1"/>
            <p:nvPr/>
          </p:nvSpPr>
          <p:spPr>
            <a:xfrm>
              <a:off x="3338085" y="146320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v3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normative version of HL7 v3 is published.  A significant effort using a formal methodology and a Reference Information Model (RIM) to ensure consistency and precision in the </a:t>
              </a:r>
              <a:r>
                <a:rPr lang="en" sz="800" i="1" u="sng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exchange</a:t>
              </a: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of health information.</a:t>
              </a:r>
              <a:endParaRPr sz="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" name="Google Shape;221;p27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5" name="Google Shape;222;p2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Google Shape;223;p2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7" name="Google Shape;224;p27"/>
          <p:cNvGrpSpPr/>
          <p:nvPr/>
        </p:nvGrpSpPr>
        <p:grpSpPr>
          <a:xfrm>
            <a:off x="4182100" y="2315464"/>
            <a:ext cx="1935010" cy="1744206"/>
            <a:chOff x="4413187" y="2702596"/>
            <a:chExt cx="1935010" cy="1744206"/>
          </a:xfrm>
        </p:grpSpPr>
        <p:sp>
          <p:nvSpPr>
            <p:cNvPr id="28" name="Google Shape;225;p27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26;p27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32" name="Google Shape;227;p2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3" name="Google Shape;228;p2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229;p27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2005 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230;p27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HL7 CDA 2.0</a:t>
              </a:r>
              <a:endParaRPr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Clinical Document Architecture (CDA) 2.0 is released.  An XML-based standard for the specification, </a:t>
              </a:r>
              <a:r>
                <a:rPr lang="en" sz="800" i="1" u="sng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exchange</a:t>
              </a: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and management of clinical documents.</a:t>
              </a:r>
              <a:endParaRPr sz="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" name="Google Shape;231;p27"/>
          <p:cNvGrpSpPr/>
          <p:nvPr/>
        </p:nvGrpSpPr>
        <p:grpSpPr>
          <a:xfrm>
            <a:off x="5476670" y="1314868"/>
            <a:ext cx="1953773" cy="1886000"/>
            <a:chOff x="5707757" y="1702000"/>
            <a:chExt cx="1953773" cy="1886000"/>
          </a:xfrm>
        </p:grpSpPr>
        <p:sp>
          <p:nvSpPr>
            <p:cNvPr id="35" name="Google Shape;232;p27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233;p27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39" name="Google Shape;234;p2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" name="Google Shape;235;p2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236;p27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2014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237;p27"/>
            <p:cNvSpPr txBox="1"/>
            <p:nvPr/>
          </p:nvSpPr>
          <p:spPr>
            <a:xfrm>
              <a:off x="5978530" y="170200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FHIR DSTU 1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FHIR DSTU (Draft Standard for Trial Use) is introduced by HL7, aiming to simplify healthcare </a:t>
              </a:r>
              <a:r>
                <a:rPr lang="en" sz="800" i="1" u="sng" dirty="0">
                  <a:latin typeface="Roboto"/>
                  <a:ea typeface="Roboto"/>
                  <a:cs typeface="Roboto"/>
                  <a:sym typeface="Roboto"/>
                </a:rPr>
                <a:t>data exchange </a:t>
              </a: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using modern web technologies and standards.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" name="Google Shape;238;p27"/>
          <p:cNvGrpSpPr/>
          <p:nvPr/>
        </p:nvGrpSpPr>
        <p:grpSpPr>
          <a:xfrm>
            <a:off x="6772909" y="2315464"/>
            <a:ext cx="2334634" cy="1744206"/>
            <a:chOff x="7003996" y="2702596"/>
            <a:chExt cx="2334634" cy="1744206"/>
          </a:xfrm>
        </p:grpSpPr>
        <p:sp>
          <p:nvSpPr>
            <p:cNvPr id="42" name="Google Shape;239;p27"/>
            <p:cNvSpPr/>
            <p:nvPr/>
          </p:nvSpPr>
          <p:spPr>
            <a:xfrm>
              <a:off x="7384370" y="3079475"/>
              <a:ext cx="195426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06666"/>
                </a:solidFill>
              </a:endParaRPr>
            </a:p>
          </p:txBody>
        </p:sp>
        <p:grpSp>
          <p:nvGrpSpPr>
            <p:cNvPr id="43" name="Google Shape;240;p27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46" name="Google Shape;241;p2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" name="Google Shape;242;p2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43;p27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244;p27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FHIR R4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The first normative version of FHIR, meaning parts of the standard are now considered stable and unlikely to change.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57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HL7 v2 (Some technical stuff)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2592125"/>
            <a:ext cx="8228883" cy="1918819"/>
          </a:xfrm>
        </p:spPr>
        <p:txBody>
          <a:bodyPr/>
          <a:lstStyle/>
          <a:p>
            <a:r>
              <a:rPr lang="en-US" sz="1800" dirty="0" smtClean="0"/>
              <a:t>Pipe delimited, with “|” serving as the primary delimiter</a:t>
            </a:r>
          </a:p>
          <a:p>
            <a:pPr lvl="1"/>
            <a:r>
              <a:rPr lang="en-US" sz="1600" dirty="0" smtClean="0"/>
              <a:t>However, it doesn’t always have to be a pipe “|”</a:t>
            </a:r>
          </a:p>
          <a:p>
            <a:pPr lvl="1"/>
            <a:r>
              <a:rPr lang="en-US" sz="1600" dirty="0" smtClean="0"/>
              <a:t>Could be configured as a semicolon “;” for example</a:t>
            </a:r>
          </a:p>
          <a:p>
            <a:r>
              <a:rPr lang="en-US" sz="1800" dirty="0" smtClean="0"/>
              <a:t>Message Type – “ADT^A01” (Admission Discharge Transfer ^ Admitted)</a:t>
            </a:r>
          </a:p>
          <a:p>
            <a:r>
              <a:rPr lang="en-US" sz="1800" dirty="0"/>
              <a:t>Segments – MSH, EVN, PID, NK1, PV1, Z01</a:t>
            </a:r>
          </a:p>
          <a:p>
            <a:r>
              <a:rPr lang="en-US" sz="1800" dirty="0" smtClean="0"/>
              <a:t>Component and Sub-component delimiters for hierarchy – “^”, “&amp;”, “~”, “\”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6" name="Google Shape;251;p28"/>
          <p:cNvSpPr txBox="1"/>
          <p:nvPr/>
        </p:nvSpPr>
        <p:spPr>
          <a:xfrm>
            <a:off x="365400" y="1081690"/>
            <a:ext cx="8413200" cy="1369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MSH|^~\&amp;|</a:t>
            </a:r>
            <a:r>
              <a:rPr lang="en" sz="1100" b="1" dirty="0" smtClean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SendingApp|Some 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Hospital|ReceivingApp|ReceivingFac|202405191234||</a:t>
            </a:r>
            <a:r>
              <a:rPr lang="en" sz="1100" b="1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ADT^A01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|MSG00002|P|2.5</a:t>
            </a:r>
            <a:endParaRPr sz="11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EVN|A01|202405191234</a:t>
            </a:r>
            <a:endParaRPr sz="11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PID|1||123456^^^</a:t>
            </a:r>
            <a:r>
              <a:rPr lang="en" sz="1100" b="1" dirty="0" smtClean="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Some </a:t>
            </a:r>
            <a:r>
              <a:rPr lang="en" sz="1100" b="1" dirty="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Hospital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^MR||</a:t>
            </a:r>
            <a:r>
              <a:rPr lang="en" sz="1100" b="1" dirty="0" smtClean="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Oliver^Ben^</a:t>
            </a:r>
            <a:r>
              <a:rPr lang="en" sz="1100" b="1" dirty="0" smtClean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20200502|M|||123 Main St^^Toronto^ON^M5G 1X8||(123)456-7890|||S||123456789|987654321</a:t>
            </a:r>
            <a:endParaRPr sz="11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NK1|1|Oliver^Jane|MTH|456 Other St^^Toronto^ON^M5G 2X9||(987)654-3210</a:t>
            </a:r>
            <a:endParaRPr sz="11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PV1|1|I|W^389^1^A^^^</a:t>
            </a:r>
            <a:r>
              <a:rPr lang="en" sz="1100" b="1" dirty="0" smtClean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Some 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Hospital||||12345^</a:t>
            </a:r>
            <a:r>
              <a:rPr lang="en" sz="1100" b="1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Malcolmson^Caroline^^^Dr.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|||||||||||A0</a:t>
            </a:r>
            <a:b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 b="1" dirty="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Z01|CustomField1^CustomValue1|CustomField2^CustomValue2</a:t>
            </a:r>
            <a:endParaRPr sz="1100" b="1" dirty="0"/>
          </a:p>
        </p:txBody>
      </p:sp>
    </p:spTree>
    <p:extLst>
      <p:ext uri="{BB962C8B-B14F-4D97-AF65-F5344CB8AC3E}">
        <p14:creationId xmlns:p14="http://schemas.microsoft.com/office/powerpoint/2010/main" val="5882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HL7 RIM (Some more technical stuff)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6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0970" y="940364"/>
            <a:ext cx="7107070" cy="385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18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453224" y="1049572"/>
            <a:ext cx="1383527" cy="31010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HL7 v3 (And, some more…)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&lt;PRPA_IN201305UV02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="urn:hl7-org:v3"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ITSVersion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="XML_1.0"&gt;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&lt;id root="1.2.3.4"/&gt;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value="20230911143411"/&gt;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receiver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="RCV</a:t>
            </a: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"&gt;…&lt;/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receiver&gt;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&lt;sender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="SND</a:t>
            </a: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"&gt;…&lt;/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sender&gt;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controlActProcess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="CACT"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moodCode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="EVN"&gt;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&lt;code code="PRPA_TE201305UV02"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codeSystem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="2.16.840.1.113883.1.6"/&gt;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queryByParameter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livingSubjectId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&lt;value extension="08242eb8-dd47-4298-8d2f-25d60114f137" root="1.1.1.2.2"/&gt;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semanticsText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&gt;LivingSubject.id&lt;/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semanticsText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livingSubjectId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parameterList</a:t>
            </a: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queryByParameter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controlActProcess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&lt;/PRPA_IN201305UV02&gt;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0536" y="1319559"/>
            <a:ext cx="403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Patient Demographic Query (PDQ)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924216" y="1270025"/>
            <a:ext cx="3037398" cy="23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7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ClinicalDocument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="urn:hl7-org:v3"&gt;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realmCode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code="US"/&gt;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root="2.16.840.1.113883.1.3" extension="POCD_HD000040"/&gt;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&lt;!-- US General Header Template --&gt;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root="2.16.840.1.113883.10.20.22.1.1" extension="2014-06-09"/&gt;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&lt;!-- Discharge Summary Template --&gt;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root="2.16.840.1.113883.10.20.22.1.8" extension="2014-06-09"/&gt;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&lt;id extension="TT988" root="2.16.840.1.113883.19.5.99999.1"/&gt;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&lt;code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codeSystem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="2.16.840.1.113883.6.1"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codeSystemName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="LOINC" code="18842-5"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="Discharge summary"/&gt;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&lt;title&gt;Community Health and Hospitals: Discharge Summary&lt;/title&gt;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effectiveTime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value="201409171904-0500"/&gt;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recordTarget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patientRole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&lt;patient&gt;...&lt;/patient&gt;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providerOrganization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&gt;...&lt;/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providerOrganization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patientRole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recordTarget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</p:txBody>
      </p:sp>
      <p:sp>
        <p:nvSpPr>
          <p:cNvPr id="6" name="Oval 5"/>
          <p:cNvSpPr/>
          <p:nvPr/>
        </p:nvSpPr>
        <p:spPr>
          <a:xfrm>
            <a:off x="1598212" y="2222307"/>
            <a:ext cx="2250219" cy="31010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HL7 CDA (Last one…)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10536" y="1319559"/>
            <a:ext cx="403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Discharge Summary Report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65512" y="1518699"/>
            <a:ext cx="1838008" cy="703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0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pic>
        <p:nvPicPr>
          <p:cNvPr id="6" name="Google Shape;296;p18" descr="Image result for quest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768" y="988306"/>
            <a:ext cx="2568574" cy="3265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3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– Let’s Start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8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dirty="0" smtClean="0">
                <a:solidFill>
                  <a:schemeClr val="tx1"/>
                </a:solidFill>
              </a:rPr>
              <a:t>ast</a:t>
            </a:r>
            <a:r>
              <a:rPr lang="en-US" dirty="0" smtClean="0"/>
              <a:t> H</a:t>
            </a:r>
            <a:r>
              <a:rPr lang="en-US" dirty="0" smtClean="0">
                <a:solidFill>
                  <a:schemeClr val="tx1"/>
                </a:solidFill>
              </a:rPr>
              <a:t>ealthcare</a:t>
            </a:r>
            <a:r>
              <a:rPr lang="en-US" dirty="0" smtClean="0"/>
              <a:t> I</a:t>
            </a:r>
            <a:r>
              <a:rPr lang="en-US" dirty="0" smtClean="0">
                <a:solidFill>
                  <a:schemeClr val="tx1"/>
                </a:solidFill>
              </a:rPr>
              <a:t>nteroperability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esources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02" y="1481641"/>
            <a:ext cx="4734147" cy="27745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184150" dist="2794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900001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12698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License &amp; Terms of Use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34893"/>
            <a:ext cx="4546035" cy="3376051"/>
          </a:xfrm>
        </p:spPr>
        <p:txBody>
          <a:bodyPr/>
          <a:lstStyle/>
          <a:p>
            <a:r>
              <a:rPr lang="en-US" dirty="0"/>
              <a:t>Creative Commons "No Rights Reserved" (</a:t>
            </a:r>
            <a:r>
              <a:rPr lang="en-US" dirty="0">
                <a:hlinkClick r:id="rId2"/>
              </a:rPr>
              <a:t>CC0</a:t>
            </a:r>
            <a:r>
              <a:rPr lang="en-US" dirty="0" smtClean="0"/>
              <a:t>)</a:t>
            </a:r>
          </a:p>
          <a:p>
            <a:r>
              <a:rPr lang="en-US" dirty="0"/>
              <a:t>FHIR is © and ® HL7. The right to maintain FHIR remains vested in </a:t>
            </a:r>
            <a:r>
              <a:rPr lang="en-US" dirty="0" smtClean="0"/>
              <a:t>HL7</a:t>
            </a:r>
          </a:p>
          <a:p>
            <a:r>
              <a:rPr lang="en-US" dirty="0"/>
              <a:t>HL7 </a:t>
            </a:r>
            <a:r>
              <a:rPr lang="en-US" b="1" u="sng" dirty="0"/>
              <a:t>does protect </a:t>
            </a:r>
            <a:r>
              <a:rPr lang="en-US" dirty="0"/>
              <a:t>the "FHIR" </a:t>
            </a:r>
            <a:r>
              <a:rPr lang="en-US" dirty="0" smtClean="0"/>
              <a:t>trademark and logo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hl7.org/fhir/license.html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448" y="1134893"/>
            <a:ext cx="3883799" cy="24750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184150" dist="2794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5555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Who am I?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=""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988306"/>
            <a:ext cx="6089474" cy="3522638"/>
          </a:xfrm>
        </p:spPr>
        <p:txBody>
          <a:bodyPr/>
          <a:lstStyle/>
          <a:p>
            <a:r>
              <a:rPr lang="en-US" sz="1800" b="1" dirty="0"/>
              <a:t>Name: </a:t>
            </a:r>
            <a:r>
              <a:rPr lang="en-US" sz="1800" dirty="0"/>
              <a:t>Richard Ettema</a:t>
            </a:r>
          </a:p>
          <a:p>
            <a:r>
              <a:rPr lang="en-US" sz="1800" b="1" dirty="0"/>
              <a:t>Position:</a:t>
            </a:r>
          </a:p>
          <a:p>
            <a:pPr lvl="1"/>
            <a:r>
              <a:rPr lang="en-US" sz="1600" dirty="0"/>
              <a:t>Lead </a:t>
            </a:r>
            <a:r>
              <a:rPr lang="en-US" sz="1600" dirty="0" smtClean="0"/>
              <a:t>Architect, </a:t>
            </a:r>
            <a:r>
              <a:rPr lang="en-US" sz="1600" dirty="0"/>
              <a:t>Touchstone, AEGIS.net, Inc.</a:t>
            </a:r>
          </a:p>
          <a:p>
            <a:pPr lvl="1"/>
            <a:r>
              <a:rPr lang="en-US" sz="1600" dirty="0"/>
              <a:t>HL7® FHIR® Proficient</a:t>
            </a:r>
          </a:p>
          <a:p>
            <a:pPr lvl="1"/>
            <a:r>
              <a:rPr lang="en-US" sz="1600" dirty="0"/>
              <a:t>HL7® Certified Educator (CE) - FHIR®</a:t>
            </a:r>
          </a:p>
          <a:p>
            <a:r>
              <a:rPr lang="en-US" sz="1800" b="1" dirty="0"/>
              <a:t>Background:</a:t>
            </a:r>
          </a:p>
          <a:p>
            <a:pPr lvl="1"/>
            <a:r>
              <a:rPr lang="en-US" sz="1600" dirty="0" smtClean="0"/>
              <a:t>20+ </a:t>
            </a:r>
            <a:r>
              <a:rPr lang="en-US" sz="1600" dirty="0"/>
              <a:t>years leading HIT development/implementation efforts</a:t>
            </a:r>
          </a:p>
          <a:p>
            <a:pPr lvl="1"/>
            <a:r>
              <a:rPr lang="en-US" sz="1600" dirty="0" smtClean="0"/>
              <a:t>11+ </a:t>
            </a:r>
            <a:r>
              <a:rPr lang="en-US" sz="1600" dirty="0"/>
              <a:t>years contributing to the HL7® FHIR® specification (focus on testing)</a:t>
            </a:r>
          </a:p>
          <a:p>
            <a:pPr lvl="2"/>
            <a:r>
              <a:rPr lang="en-US" sz="1400" dirty="0"/>
              <a:t>Contributor to the HL7® FHIR® </a:t>
            </a:r>
            <a:r>
              <a:rPr lang="en-US" sz="1400" dirty="0" smtClean="0"/>
              <a:t>IG </a:t>
            </a:r>
            <a:r>
              <a:rPr lang="en-US" sz="1400" dirty="0"/>
              <a:t>Authoring Tools</a:t>
            </a:r>
          </a:p>
          <a:p>
            <a:pPr lvl="1"/>
            <a:r>
              <a:rPr lang="en-US" sz="1600" dirty="0"/>
              <a:t>Author of the AEGIS </a:t>
            </a:r>
            <a:r>
              <a:rPr lang="en-US" sz="1600" dirty="0" err="1" smtClean="0"/>
              <a:t>WildFHIR</a:t>
            </a:r>
            <a:r>
              <a:rPr lang="en-US" sz="1600" dirty="0" smtClean="0"/>
              <a:t> Enterprise and Community </a:t>
            </a:r>
            <a:r>
              <a:rPr lang="en-US" sz="1600" dirty="0"/>
              <a:t>public test servers and clients</a:t>
            </a:r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</a:t>
            </a:fld>
            <a:endParaRPr lang="en-US" altLang="en-US"/>
          </a:p>
        </p:txBody>
      </p:sp>
      <p:pic>
        <p:nvPicPr>
          <p:cNvPr id="6" name="Picture 5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xmlns="" id="{8D32E491-019E-4FE5-AE3B-BAEC61D8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96" y="380038"/>
            <a:ext cx="2169160" cy="21691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12" y="2758021"/>
            <a:ext cx="907299" cy="669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36" y="2787276"/>
            <a:ext cx="700209" cy="8099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797" y="3669376"/>
            <a:ext cx="726724" cy="9084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580" y="3657344"/>
            <a:ext cx="936069" cy="9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Placeholder 2">
            <a:extLst>
              <a:ext uri="{FF2B5EF4-FFF2-40B4-BE49-F238E27FC236}">
                <a16:creationId xmlns=""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34893"/>
            <a:ext cx="8228884" cy="3376051"/>
          </a:xfrm>
        </p:spPr>
        <p:txBody>
          <a:bodyPr/>
          <a:lstStyle/>
          <a:p>
            <a:r>
              <a:rPr lang="en-US" dirty="0"/>
              <a:t>The latest HL7 standard for </a:t>
            </a:r>
            <a:r>
              <a:rPr lang="en-US" b="1" dirty="0"/>
              <a:t>exchanging</a:t>
            </a:r>
            <a:r>
              <a:rPr lang="en-US" dirty="0"/>
              <a:t> </a:t>
            </a:r>
            <a:r>
              <a:rPr lang="en-US" dirty="0" smtClean="0"/>
              <a:t>electronic healthcare information</a:t>
            </a:r>
          </a:p>
          <a:p>
            <a:endParaRPr lang="en-US" dirty="0"/>
          </a:p>
          <a:p>
            <a:r>
              <a:rPr lang="en-US" dirty="0"/>
              <a:t>Defines a simplified approach to </a:t>
            </a:r>
            <a:r>
              <a:rPr lang="en-US" dirty="0" smtClean="0"/>
              <a:t>Health IT </a:t>
            </a:r>
            <a:r>
              <a:rPr lang="en-US" b="1" dirty="0" smtClean="0"/>
              <a:t>implementation</a:t>
            </a:r>
            <a:r>
              <a:rPr lang="en-US" dirty="0" smtClean="0"/>
              <a:t> </a:t>
            </a:r>
            <a:r>
              <a:rPr lang="en-US" dirty="0"/>
              <a:t>w/o sacrificing information </a:t>
            </a:r>
            <a:r>
              <a:rPr lang="en-US" dirty="0" smtClean="0"/>
              <a:t>integrity</a:t>
            </a:r>
          </a:p>
          <a:p>
            <a:endParaRPr lang="en-US" dirty="0"/>
          </a:p>
          <a:p>
            <a:r>
              <a:rPr lang="en-US" dirty="0"/>
              <a:t>Defines “</a:t>
            </a:r>
            <a:r>
              <a:rPr lang="en-US" b="1" dirty="0"/>
              <a:t>Resource</a:t>
            </a:r>
            <a:r>
              <a:rPr lang="en-US" dirty="0"/>
              <a:t>” as the basic building block of all exchangeable content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FHIR?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Resources…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21</a:t>
            </a:fld>
            <a:endParaRPr lang="en-US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82B3A8F-CB9A-44D9-917D-7BAA04C0B72E}"/>
              </a:ext>
            </a:extLst>
          </p:cNvPr>
          <p:cNvGrpSpPr/>
          <p:nvPr/>
        </p:nvGrpSpPr>
        <p:grpSpPr>
          <a:xfrm>
            <a:off x="5199210" y="1990813"/>
            <a:ext cx="1299598" cy="1401364"/>
            <a:chOff x="4224714" y="3176791"/>
            <a:chExt cx="1603918" cy="1901825"/>
          </a:xfrm>
        </p:grpSpPr>
        <p:pic>
          <p:nvPicPr>
            <p:cNvPr id="24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A5FC6F69-1CDA-428B-A676-445C314E2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88732" y="333871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CBAFD70D-08BF-4C81-9722-0A5E6DF7C877}"/>
                </a:ext>
              </a:extLst>
            </p:cNvPr>
            <p:cNvSpPr txBox="1"/>
            <p:nvPr/>
          </p:nvSpPr>
          <p:spPr>
            <a:xfrm>
              <a:off x="4224714" y="3571475"/>
              <a:ext cx="12961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Diagnostic</a:t>
              </a: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Report</a:t>
              </a:r>
              <a:endParaRPr lang="en-CA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D76BDDAE-21D0-4C0D-A6A4-978068B4F5DE}"/>
              </a:ext>
            </a:extLst>
          </p:cNvPr>
          <p:cNvGrpSpPr/>
          <p:nvPr/>
        </p:nvGrpSpPr>
        <p:grpSpPr>
          <a:xfrm>
            <a:off x="2062918" y="2056465"/>
            <a:ext cx="1278577" cy="1335712"/>
            <a:chOff x="812774" y="3284984"/>
            <a:chExt cx="1577975" cy="1901825"/>
          </a:xfrm>
        </p:grpSpPr>
        <p:pic>
          <p:nvPicPr>
            <p:cNvPr id="27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39E72A39-1CCE-47CD-8BD2-7442B1AED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0849" y="3446909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9988B4A2-AC99-4C8E-8CC2-F181141F6DC0}"/>
                </a:ext>
              </a:extLst>
            </p:cNvPr>
            <p:cNvSpPr txBox="1"/>
            <p:nvPr/>
          </p:nvSpPr>
          <p:spPr>
            <a:xfrm>
              <a:off x="1187653" y="3700747"/>
              <a:ext cx="10081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Related</a:t>
              </a: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Person</a:t>
              </a: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53DAA914-24CA-4E0A-B9F3-DEE44AECA130}"/>
              </a:ext>
            </a:extLst>
          </p:cNvPr>
          <p:cNvGrpSpPr/>
          <p:nvPr/>
        </p:nvGrpSpPr>
        <p:grpSpPr>
          <a:xfrm>
            <a:off x="3499862" y="2036073"/>
            <a:ext cx="1540981" cy="1162734"/>
            <a:chOff x="2267744" y="3284984"/>
            <a:chExt cx="1901825" cy="1577975"/>
          </a:xfrm>
        </p:grpSpPr>
        <p:pic>
          <p:nvPicPr>
            <p:cNvPr id="30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FF94DB69-3D32-41E3-9D84-4DA9A9C2D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67744" y="3284984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A3577EA-38DA-4081-BC5C-BE72F8A3E997}"/>
                </a:ext>
              </a:extLst>
            </p:cNvPr>
            <p:cNvSpPr txBox="1"/>
            <p:nvPr/>
          </p:nvSpPr>
          <p:spPr>
            <a:xfrm>
              <a:off x="2714600" y="3750941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Patient</a:t>
              </a: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55DB44D9-5B22-466F-9DC0-8D51D7C81D73}"/>
              </a:ext>
            </a:extLst>
          </p:cNvPr>
          <p:cNvGrpSpPr/>
          <p:nvPr/>
        </p:nvGrpSpPr>
        <p:grpSpPr>
          <a:xfrm>
            <a:off x="4960384" y="3502200"/>
            <a:ext cx="1540981" cy="1162734"/>
            <a:chOff x="3986389" y="5013176"/>
            <a:chExt cx="1901825" cy="1577975"/>
          </a:xfrm>
        </p:grpSpPr>
        <p:pic>
          <p:nvPicPr>
            <p:cNvPr id="33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6A8268F8-9C97-499B-BE7E-6A32C2740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389" y="501317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FEBC6EC3-0874-468D-A38B-E29A6050BC11}"/>
                </a:ext>
              </a:extLst>
            </p:cNvPr>
            <p:cNvSpPr txBox="1"/>
            <p:nvPr/>
          </p:nvSpPr>
          <p:spPr>
            <a:xfrm>
              <a:off x="4210997" y="5478998"/>
              <a:ext cx="1410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Practitioner</a:t>
              </a:r>
            </a:p>
            <a:p>
              <a:endParaRPr lang="en-US" sz="1100" dirty="0">
                <a:solidFill>
                  <a:schemeClr val="bg1"/>
                </a:solidFill>
              </a:endParaRPr>
            </a:p>
            <a:p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702BEB14-C111-4371-872E-82C1F3E8275C}"/>
              </a:ext>
            </a:extLst>
          </p:cNvPr>
          <p:cNvGrpSpPr/>
          <p:nvPr/>
        </p:nvGrpSpPr>
        <p:grpSpPr>
          <a:xfrm>
            <a:off x="4943495" y="762047"/>
            <a:ext cx="1540981" cy="1162734"/>
            <a:chOff x="3895115" y="1724725"/>
            <a:chExt cx="1901825" cy="1577975"/>
          </a:xfrm>
        </p:grpSpPr>
        <p:pic>
          <p:nvPicPr>
            <p:cNvPr id="36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B04E707B-B883-4563-96FB-4CB211C01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95115" y="1724725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D1C01A9A-41D9-49C7-9A52-9A980B6BD9F7}"/>
                </a:ext>
              </a:extLst>
            </p:cNvPr>
            <p:cNvSpPr txBox="1"/>
            <p:nvPr/>
          </p:nvSpPr>
          <p:spPr>
            <a:xfrm>
              <a:off x="4255582" y="2268741"/>
              <a:ext cx="1180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Location</a:t>
              </a: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1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 FHIR Resource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=""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 smtClean="0"/>
              <a:t>Is an individual unit of exchange that represents a discrete piece of health data</a:t>
            </a:r>
            <a:endParaRPr lang="en-US" sz="1800" dirty="0"/>
          </a:p>
          <a:p>
            <a:pPr lvl="1"/>
            <a:r>
              <a:rPr lang="en-US" sz="1600" dirty="0" smtClean="0"/>
              <a:t>mapped </a:t>
            </a:r>
            <a:r>
              <a:rPr lang="en-US" sz="1600" dirty="0"/>
              <a:t>to formal definitions; i.e. the RIM (Reference Information Model)</a:t>
            </a:r>
          </a:p>
          <a:p>
            <a:pPr lvl="1"/>
            <a:r>
              <a:rPr lang="en-US" sz="1600" dirty="0" smtClean="0"/>
              <a:t>can </a:t>
            </a:r>
            <a:r>
              <a:rPr lang="en-US" sz="1600" dirty="0"/>
              <a:t>be represented in multiple formats: JSON, XML, Turtle (Terse RDF Triple)</a:t>
            </a:r>
          </a:p>
          <a:p>
            <a:endParaRPr lang="en-US" sz="1800" dirty="0" smtClean="0"/>
          </a:p>
          <a:p>
            <a:r>
              <a:rPr lang="en-US" sz="1800" dirty="0" smtClean="0"/>
              <a:t>Has native </a:t>
            </a:r>
            <a:r>
              <a:rPr lang="en-US" sz="1800" dirty="0"/>
              <a:t>Support for </a:t>
            </a:r>
            <a:r>
              <a:rPr lang="en-US" sz="1800" dirty="0" smtClean="0"/>
              <a:t>Extensions (additional data)</a:t>
            </a:r>
            <a:endParaRPr lang="en-US" sz="1800" dirty="0"/>
          </a:p>
          <a:p>
            <a:pPr lvl="1"/>
            <a:r>
              <a:rPr lang="en-US" sz="1600" dirty="0"/>
              <a:t>Local, Regional, Country specific data </a:t>
            </a:r>
            <a:r>
              <a:rPr lang="en-US" sz="1600" dirty="0" smtClean="0"/>
              <a:t>requirements that anyone </a:t>
            </a:r>
            <a:r>
              <a:rPr lang="en-US" sz="1600" dirty="0"/>
              <a:t>can use</a:t>
            </a:r>
          </a:p>
          <a:p>
            <a:pPr lvl="1"/>
            <a:r>
              <a:rPr lang="en-US" sz="1600" dirty="0"/>
              <a:t>Published and Managed as part of the specification</a:t>
            </a:r>
          </a:p>
          <a:p>
            <a:endParaRPr lang="en-US" sz="1800" dirty="0" smtClean="0"/>
          </a:p>
          <a:p>
            <a:r>
              <a:rPr lang="en-US" sz="1800" dirty="0" smtClean="0"/>
              <a:t>Supports Human-Readable </a:t>
            </a:r>
            <a:r>
              <a:rPr lang="en-US" sz="1800" dirty="0"/>
              <a:t>Narrative</a:t>
            </a:r>
          </a:p>
          <a:p>
            <a:pPr lvl="1"/>
            <a:r>
              <a:rPr lang="en-US" sz="1600" dirty="0" smtClean="0"/>
              <a:t>XHTML - manually defined and/or generated from the contents</a:t>
            </a:r>
            <a:endParaRPr lang="en-US" sz="1600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4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200151" y="4792663"/>
            <a:ext cx="3260508" cy="115558"/>
          </a:xfrm>
        </p:spPr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195357" cy="115558"/>
          </a:xfrm>
        </p:spPr>
        <p:txBody>
          <a:bodyPr/>
          <a:lstStyle/>
          <a:p>
            <a:fld id="{6CACE926-AEF5-4BFE-8BD7-24414108CB7B}" type="slidenum">
              <a:rPr lang="en-US" altLang="en-US" sz="500" smtClean="0"/>
              <a:pPr/>
              <a:t>23</a:t>
            </a:fld>
            <a:endParaRPr lang="en-US" altLang="en-US" sz="5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2" y="312613"/>
            <a:ext cx="4050706" cy="43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05051" y="912328"/>
            <a:ext cx="4050707" cy="93186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0" name="Text Box 3"/>
          <p:cNvSpPr txBox="1"/>
          <p:nvPr/>
        </p:nvSpPr>
        <p:spPr>
          <a:xfrm>
            <a:off x="5947157" y="1126156"/>
            <a:ext cx="1920585" cy="5241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>
                <a:effectLst/>
                <a:ea typeface="Calibri"/>
                <a:cs typeface="Times New Roman"/>
              </a:rPr>
              <a:t>Human Readable </a:t>
            </a:r>
            <a:r>
              <a:rPr lang="en-AU" sz="1200" dirty="0" smtClean="0">
                <a:effectLst/>
                <a:ea typeface="Calibri"/>
                <a:cs typeface="Times New Roman"/>
              </a:rPr>
              <a:t>Summary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138928" y="1337261"/>
            <a:ext cx="58521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6"/>
          <p:cNvSpPr txBox="1"/>
          <p:nvPr/>
        </p:nvSpPr>
        <p:spPr>
          <a:xfrm>
            <a:off x="5947158" y="2865120"/>
            <a:ext cx="1920584" cy="14401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>
                <a:effectLst/>
                <a:ea typeface="Calibri"/>
                <a:cs typeface="Times New Roman"/>
              </a:rPr>
              <a:t>Standard Data </a:t>
            </a:r>
            <a:br>
              <a:rPr lang="en-AU" sz="1200" dirty="0">
                <a:effectLst/>
                <a:ea typeface="Calibri"/>
                <a:cs typeface="Times New Roman"/>
              </a:rPr>
            </a:br>
            <a:r>
              <a:rPr lang="en-AU" sz="1200" dirty="0">
                <a:effectLst/>
                <a:ea typeface="Calibri"/>
                <a:cs typeface="Times New Roman"/>
              </a:rPr>
              <a:t>Content: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MRN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Name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Gender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Date of Birth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 smtClean="0">
                <a:effectLst/>
                <a:ea typeface="Calibri"/>
                <a:cs typeface="Times New Roman"/>
              </a:rPr>
              <a:t>Care Provider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138928" y="3421380"/>
            <a:ext cx="585216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3223" y="2321439"/>
            <a:ext cx="4052535" cy="220148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03223" y="1849693"/>
            <a:ext cx="4052535" cy="471746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6" name="Text Box 10"/>
          <p:cNvSpPr txBox="1"/>
          <p:nvPr/>
        </p:nvSpPr>
        <p:spPr>
          <a:xfrm>
            <a:off x="5947158" y="1904563"/>
            <a:ext cx="1920586" cy="47840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 smtClean="0">
                <a:solidFill>
                  <a:schemeClr val="tx1"/>
                </a:solidFill>
                <a:effectLst/>
                <a:ea typeface="Calibri"/>
                <a:cs typeface="Times New Roman"/>
              </a:rPr>
              <a:t>Extension </a:t>
            </a:r>
            <a:r>
              <a:rPr lang="en-AU" sz="1200" dirty="0">
                <a:solidFill>
                  <a:schemeClr val="tx1"/>
                </a:solidFill>
                <a:effectLst/>
                <a:ea typeface="Calibri"/>
                <a:cs typeface="Times New Roman"/>
              </a:rPr>
              <a:t>with reference to its definition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138928" y="2065283"/>
            <a:ext cx="581872" cy="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8" name="Rectangle 17"/>
          <p:cNvSpPr/>
          <p:nvPr/>
        </p:nvSpPr>
        <p:spPr>
          <a:xfrm>
            <a:off x="805052" y="454149"/>
            <a:ext cx="4050706" cy="468074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9" name="Text Box 3"/>
          <p:cNvSpPr txBox="1"/>
          <p:nvPr/>
        </p:nvSpPr>
        <p:spPr>
          <a:xfrm>
            <a:off x="5947158" y="527873"/>
            <a:ext cx="1920585" cy="33066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 smtClean="0">
                <a:effectLst/>
                <a:ea typeface="Calibri"/>
                <a:cs typeface="Times New Roman"/>
              </a:rPr>
              <a:t>FHIR Identity/Metadata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138815" y="688186"/>
            <a:ext cx="585216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0080" y="205740"/>
            <a:ext cx="922020" cy="32213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039492" y="4836"/>
            <a:ext cx="14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Resource Type</a:t>
            </a:r>
            <a:endParaRPr lang="en-US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348740" y="175736"/>
            <a:ext cx="690753" cy="1368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805052" y="373711"/>
            <a:ext cx="1532631" cy="2305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267196" y="250822"/>
            <a:ext cx="833718" cy="167971"/>
          </a:xfrm>
          <a:prstGeom prst="straightConnector1">
            <a:avLst/>
          </a:prstGeom>
          <a:ln w="28575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48604" y="51851"/>
            <a:ext cx="1305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Resource Id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92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/>
      <p:bldP spid="32" grpId="1"/>
      <p:bldP spid="2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2" y="236837"/>
            <a:ext cx="4050706" cy="441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200151" y="4792663"/>
            <a:ext cx="3260508" cy="115558"/>
          </a:xfrm>
        </p:spPr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195357" cy="115558"/>
          </a:xfrm>
        </p:spPr>
        <p:txBody>
          <a:bodyPr/>
          <a:lstStyle/>
          <a:p>
            <a:fld id="{6CACE926-AEF5-4BFE-8BD7-24414108CB7B}" type="slidenum">
              <a:rPr lang="en-US" altLang="en-US" sz="500" smtClean="0"/>
              <a:pPr/>
              <a:t>24</a:t>
            </a:fld>
            <a:endParaRPr lang="en-US" altLang="en-US" sz="500" dirty="0"/>
          </a:p>
        </p:txBody>
      </p:sp>
      <p:sp>
        <p:nvSpPr>
          <p:cNvPr id="9" name="Rectangle 8"/>
          <p:cNvSpPr/>
          <p:nvPr/>
        </p:nvSpPr>
        <p:spPr>
          <a:xfrm>
            <a:off x="805051" y="912329"/>
            <a:ext cx="4050707" cy="54309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0" name="Text Box 3"/>
          <p:cNvSpPr txBox="1"/>
          <p:nvPr/>
        </p:nvSpPr>
        <p:spPr>
          <a:xfrm>
            <a:off x="5947157" y="1126156"/>
            <a:ext cx="1920585" cy="5241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>
                <a:effectLst/>
                <a:ea typeface="Calibri"/>
                <a:cs typeface="Times New Roman"/>
              </a:rPr>
              <a:t>Human Readable </a:t>
            </a:r>
            <a:r>
              <a:rPr lang="en-AU" sz="1200" dirty="0" smtClean="0">
                <a:effectLst/>
                <a:ea typeface="Calibri"/>
                <a:cs typeface="Times New Roman"/>
              </a:rPr>
              <a:t>Summary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sp>
        <p:nvSpPr>
          <p:cNvPr id="12" name="Text Box 6"/>
          <p:cNvSpPr txBox="1"/>
          <p:nvPr/>
        </p:nvSpPr>
        <p:spPr>
          <a:xfrm>
            <a:off x="5947158" y="2865120"/>
            <a:ext cx="1920584" cy="14401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>
                <a:effectLst/>
                <a:ea typeface="Calibri"/>
                <a:cs typeface="Times New Roman"/>
              </a:rPr>
              <a:t>Standard Data </a:t>
            </a:r>
            <a:br>
              <a:rPr lang="en-AU" sz="1200" dirty="0">
                <a:effectLst/>
                <a:ea typeface="Calibri"/>
                <a:cs typeface="Times New Roman"/>
              </a:rPr>
            </a:br>
            <a:r>
              <a:rPr lang="en-AU" sz="1200" dirty="0">
                <a:effectLst/>
                <a:ea typeface="Calibri"/>
                <a:cs typeface="Times New Roman"/>
              </a:rPr>
              <a:t>Content: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MRN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Name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Gender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Date of Birth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 smtClean="0">
                <a:effectLst/>
                <a:ea typeface="Calibri"/>
                <a:cs typeface="Times New Roman"/>
              </a:rPr>
              <a:t>Care Provider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3223" y="2180537"/>
            <a:ext cx="4052535" cy="234238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03223" y="1455421"/>
            <a:ext cx="4052535" cy="725116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6" name="Text Box 10"/>
          <p:cNvSpPr txBox="1"/>
          <p:nvPr/>
        </p:nvSpPr>
        <p:spPr>
          <a:xfrm>
            <a:off x="5947158" y="1904563"/>
            <a:ext cx="1920586" cy="47840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 smtClean="0">
                <a:solidFill>
                  <a:schemeClr val="tx1"/>
                </a:solidFill>
                <a:effectLst/>
                <a:ea typeface="Calibri"/>
                <a:cs typeface="Times New Roman"/>
              </a:rPr>
              <a:t>Extension </a:t>
            </a:r>
            <a:r>
              <a:rPr lang="en-AU" sz="1200" dirty="0">
                <a:solidFill>
                  <a:schemeClr val="tx1"/>
                </a:solidFill>
                <a:effectLst/>
                <a:ea typeface="Calibri"/>
                <a:cs typeface="Times New Roman"/>
              </a:rPr>
              <a:t>with reference to its definition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5052" y="454149"/>
            <a:ext cx="4050706" cy="468074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9" name="Text Box 3"/>
          <p:cNvSpPr txBox="1"/>
          <p:nvPr/>
        </p:nvSpPr>
        <p:spPr>
          <a:xfrm>
            <a:off x="5947158" y="527873"/>
            <a:ext cx="1920585" cy="33066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 smtClean="0">
                <a:effectLst/>
                <a:ea typeface="Calibri"/>
                <a:cs typeface="Times New Roman"/>
              </a:rPr>
              <a:t>FHIR Identity/Metadata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138928" y="1337261"/>
            <a:ext cx="58521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38928" y="3421380"/>
            <a:ext cx="585216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38928" y="2065283"/>
            <a:ext cx="581872" cy="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138815" y="688186"/>
            <a:ext cx="585216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582967" y="225620"/>
            <a:ext cx="922020" cy="32213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982379" y="-5764"/>
            <a:ext cx="14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Resource Type</a:t>
            </a:r>
            <a:endParaRPr lang="en-US" sz="1400" b="1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369960" y="165136"/>
            <a:ext cx="612420" cy="1368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13612" y="373714"/>
            <a:ext cx="1151048" cy="24574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788062" y="325312"/>
            <a:ext cx="1042342" cy="1521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27591" y="148124"/>
            <a:ext cx="1357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Resource Id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8345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/>
      <p:bldP spid="27" grpId="1"/>
      <p:bldP spid="2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Resource’s Id Attribute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id – identifies a resource on a (REST) server</a:t>
            </a:r>
          </a:p>
          <a:p>
            <a:pPr lvl="1"/>
            <a:r>
              <a:rPr lang="en-US" dirty="0" smtClean="0"/>
              <a:t>is meta data (</a:t>
            </a:r>
            <a:r>
              <a:rPr lang="en-US" i="1" dirty="0" smtClean="0"/>
              <a:t>ALL resources have 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will change between servers</a:t>
            </a:r>
          </a:p>
          <a:p>
            <a:pPr marL="0" indent="-10287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b="1" dirty="0" smtClean="0">
                <a:latin typeface="Courier New" pitchFamily="49" charset="0"/>
                <a:cs typeface="Courier New" pitchFamily="49" charset="0"/>
                <a:hlinkClick r:id="rId2"/>
              </a:rPr>
              <a:t>server.org/fhir/Patient/123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636360"/>
                </a:solidFill>
                <a:latin typeface="Arial" panose="020B0604020202020204" pitchFamily="34" charset="0"/>
                <a:cs typeface="+mn-cs"/>
              </a:rPr>
              <a:t>Note: This URL resolves to the current version of the resource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453080" y="1314964"/>
            <a:ext cx="381000" cy="418615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4661" y="3554734"/>
            <a:ext cx="223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Base URL endpoint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301731" y="1826943"/>
            <a:ext cx="468633" cy="1416158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7968" y="195992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0" name="Left Brace 9"/>
          <p:cNvSpPr/>
          <p:nvPr/>
        </p:nvSpPr>
        <p:spPr bwMode="auto">
          <a:xfrm rot="16200000">
            <a:off x="7419236" y="3083448"/>
            <a:ext cx="380999" cy="649183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0269" y="355473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36360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91165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Versus a Resource’s Identifier Attribute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identifier</a:t>
            </a:r>
          </a:p>
          <a:p>
            <a:pPr lvl="1"/>
            <a:r>
              <a:rPr lang="en-US" dirty="0" smtClean="0"/>
              <a:t>is a business identifier (</a:t>
            </a:r>
            <a:r>
              <a:rPr lang="en-US" i="1" dirty="0" smtClean="0"/>
              <a:t>NOT in all resources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is an attribute within the standard data content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pic>
        <p:nvPicPr>
          <p:cNvPr id="6" name="Snagit_PPT4ED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56" y="2513709"/>
            <a:ext cx="4819451" cy="188048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57523" y="3198946"/>
            <a:ext cx="5351228" cy="122705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13529"/>
            <a:ext cx="1954306" cy="5404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7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Types of Resources?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=""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marL="560070" lvl="1" indent="0">
              <a:buNone/>
            </a:pPr>
            <a:r>
              <a:rPr lang="en-US" dirty="0" smtClean="0"/>
              <a:t>Patient, Practitioner, Organization, Group, Location …</a:t>
            </a:r>
          </a:p>
          <a:p>
            <a:r>
              <a:rPr lang="en-US" dirty="0" smtClean="0"/>
              <a:t>Clinical Concepts</a:t>
            </a:r>
          </a:p>
          <a:p>
            <a:pPr marL="560070" lvl="1" indent="0">
              <a:buNone/>
            </a:pPr>
            <a:r>
              <a:rPr lang="en-US" dirty="0" err="1" smtClean="0"/>
              <a:t>AllergyIntolerance</a:t>
            </a:r>
            <a:r>
              <a:rPr lang="en-US" dirty="0" smtClean="0"/>
              <a:t>, Condition, Observation, Medication …</a:t>
            </a:r>
          </a:p>
          <a:p>
            <a:r>
              <a:rPr lang="en-US" dirty="0" smtClean="0"/>
              <a:t>Quality Reporting / Terminology / Testing</a:t>
            </a:r>
          </a:p>
          <a:p>
            <a:pPr marL="560070" lvl="1" indent="0">
              <a:buNone/>
            </a:pPr>
            <a:r>
              <a:rPr lang="en-US" dirty="0" smtClean="0"/>
              <a:t>Questionnaire, Measure, </a:t>
            </a:r>
            <a:r>
              <a:rPr lang="en-US" dirty="0" err="1" smtClean="0"/>
              <a:t>ValueSet</a:t>
            </a:r>
            <a:r>
              <a:rPr lang="en-US" dirty="0" smtClean="0"/>
              <a:t>, </a:t>
            </a:r>
            <a:r>
              <a:rPr lang="en-US" dirty="0" err="1" smtClean="0"/>
              <a:t>TestPlan</a:t>
            </a:r>
            <a:r>
              <a:rPr lang="en-US" dirty="0" smtClean="0"/>
              <a:t>, </a:t>
            </a:r>
            <a:r>
              <a:rPr lang="en-US" dirty="0" err="1" smtClean="0"/>
              <a:t>TestScript</a:t>
            </a:r>
            <a:r>
              <a:rPr lang="en-US" dirty="0" smtClean="0"/>
              <a:t> …</a:t>
            </a:r>
          </a:p>
          <a:p>
            <a:r>
              <a:rPr lang="en-US" dirty="0" smtClean="0"/>
              <a:t>Infrastructure / Conformance</a:t>
            </a:r>
          </a:p>
          <a:p>
            <a:pPr marL="573088" lvl="1" indent="0">
              <a:buNone/>
            </a:pPr>
            <a:r>
              <a:rPr lang="en-US" dirty="0" err="1" smtClean="0"/>
              <a:t>CapabilityStatement</a:t>
            </a:r>
            <a:r>
              <a:rPr lang="en-US" dirty="0" smtClean="0"/>
              <a:t>,     </a:t>
            </a:r>
            <a:r>
              <a:rPr lang="en-US" dirty="0" err="1" smtClean="0"/>
              <a:t>StructureDefinition</a:t>
            </a:r>
            <a:r>
              <a:rPr lang="en-US" dirty="0" smtClean="0"/>
              <a:t> …</a:t>
            </a:r>
            <a:endParaRPr 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" name="5-Point Star 5"/>
          <p:cNvSpPr/>
          <p:nvPr/>
        </p:nvSpPr>
        <p:spPr>
          <a:xfrm>
            <a:off x="914400" y="4065303"/>
            <a:ext cx="230579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5-Point Star 6"/>
          <p:cNvSpPr/>
          <p:nvPr/>
        </p:nvSpPr>
        <p:spPr>
          <a:xfrm>
            <a:off x="3603811" y="4065303"/>
            <a:ext cx="230579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4400" y="1722935"/>
            <a:ext cx="6827383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rgbClr val="FF0000"/>
                </a:solidFill>
                <a:effectLst/>
              </a:rPr>
              <a:t>FHIR R5 has</a:t>
            </a:r>
          </a:p>
          <a:p>
            <a:pPr algn="ctr"/>
            <a:r>
              <a:rPr lang="en-US" sz="5400" b="1" dirty="0" smtClean="0">
                <a:ln/>
                <a:solidFill>
                  <a:srgbClr val="FF0000"/>
                </a:solidFill>
              </a:rPr>
              <a:t>157 Resource Types</a:t>
            </a:r>
            <a:endParaRPr 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75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CapabilityStatement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resource for documenting the capabilities of a FHIR client and server</a:t>
            </a:r>
          </a:p>
          <a:p>
            <a:r>
              <a:rPr lang="en-US" dirty="0" smtClean="0"/>
              <a:t>A client should examine the </a:t>
            </a:r>
            <a:r>
              <a:rPr lang="en-US" dirty="0" err="1" smtClean="0"/>
              <a:t>CapabilityStatement</a:t>
            </a:r>
            <a:r>
              <a:rPr lang="en-US" dirty="0" smtClean="0"/>
              <a:t> of a server</a:t>
            </a:r>
          </a:p>
          <a:p>
            <a:r>
              <a:rPr lang="en-US" dirty="0" smtClean="0"/>
              <a:t>May be used as the basis for conformance testing</a:t>
            </a:r>
          </a:p>
          <a:p>
            <a:r>
              <a:rPr lang="en-US" dirty="0" smtClean="0"/>
              <a:t>A “FHIR Conformant” system </a:t>
            </a:r>
            <a:r>
              <a:rPr lang="en-US" b="1" dirty="0" smtClean="0"/>
              <a:t>MUST</a:t>
            </a:r>
            <a:r>
              <a:rPr lang="en-US" dirty="0" smtClean="0"/>
              <a:t> publish a </a:t>
            </a:r>
            <a:r>
              <a:rPr lang="en-US" dirty="0" err="1" smtClean="0"/>
              <a:t>CapabilityStatement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http://hl7.org/fhir/http.html#capabilities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61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StructureDefinition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resource that describes a structured set of data element definitions and their associated rules of usage</a:t>
            </a:r>
          </a:p>
          <a:p>
            <a:r>
              <a:rPr lang="en-US" dirty="0" smtClean="0"/>
              <a:t>Describes the content defined in the specification</a:t>
            </a:r>
          </a:p>
          <a:p>
            <a:r>
              <a:rPr lang="en-US" dirty="0" smtClean="0"/>
              <a:t>Describes and constrains (Profiles) how these structures are utilized in implementations</a:t>
            </a:r>
          </a:p>
          <a:p>
            <a:r>
              <a:rPr lang="en-US" dirty="0" smtClean="0"/>
              <a:t>Published to and shared via registries (Implementation Guides)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29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github.com/FHIR/documents/blob/master/presentations/2024-09%20Tutorials/2024SepHL7_FHIR_101_Richard_Ettema.pptx</a:t>
            </a:r>
            <a:endParaRPr lang="en-US" sz="1600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Is licensed for use under Creative Commons, specifically</a:t>
            </a:r>
          </a:p>
          <a:p>
            <a:pPr lvl="1"/>
            <a:r>
              <a:rPr lang="en-US" dirty="0" smtClean="0">
                <a:hlinkClick r:id="rId3"/>
              </a:rPr>
              <a:t>Creative Commons Attribution 3.0 </a:t>
            </a:r>
            <a:r>
              <a:rPr lang="en-US" dirty="0" err="1" smtClean="0">
                <a:hlinkClick r:id="rId3"/>
              </a:rPr>
              <a:t>Unported</a:t>
            </a:r>
            <a:r>
              <a:rPr lang="en-US" dirty="0" smtClean="0">
                <a:hlinkClick r:id="rId3"/>
              </a:rPr>
              <a:t> License</a:t>
            </a:r>
            <a:endParaRPr lang="en-US" dirty="0" smtClean="0"/>
          </a:p>
          <a:p>
            <a:pPr lvl="1"/>
            <a:r>
              <a:rPr lang="en-US" dirty="0" smtClean="0"/>
              <a:t>(Do with it as you wish, so long as you give credit)</a:t>
            </a:r>
          </a:p>
          <a:p>
            <a:endParaRPr lang="en-US" dirty="0" smtClean="0"/>
          </a:p>
          <a:p>
            <a:r>
              <a:rPr lang="en-US" dirty="0" smtClean="0"/>
              <a:t>Is based on the official </a:t>
            </a:r>
            <a:r>
              <a:rPr lang="en-US" dirty="0" smtClean="0">
                <a:hlinkClick r:id="rId4"/>
              </a:rPr>
              <a:t>FHIR R5 specification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5" descr="Creative Commons Lic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564" y="336069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7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Paradigms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=""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34893"/>
            <a:ext cx="4628198" cy="337605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200" dirty="0"/>
              <a:t>FHIR supports four </a:t>
            </a:r>
            <a:r>
              <a:rPr lang="en-US" sz="3200" dirty="0" smtClean="0"/>
              <a:t>interoperability exchange </a:t>
            </a:r>
            <a:r>
              <a:rPr lang="en-US" sz="3200" dirty="0"/>
              <a:t>paradigms</a:t>
            </a:r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30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37206A93-53B9-40DC-86E4-A6F02BEF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895922"/>
              </p:ext>
            </p:extLst>
          </p:nvPr>
        </p:nvGraphicFramePr>
        <p:xfrm>
          <a:off x="5050847" y="988306"/>
          <a:ext cx="37924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00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REST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=""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Simple, out-of-the-box interoperability</a:t>
            </a:r>
          </a:p>
          <a:p>
            <a:r>
              <a:rPr lang="en-US" dirty="0"/>
              <a:t>Leverages HTTP: GET, POST, etc.</a:t>
            </a:r>
          </a:p>
          <a:p>
            <a:r>
              <a:rPr lang="en-US" dirty="0"/>
              <a:t>Pre-defined operations</a:t>
            </a:r>
          </a:p>
          <a:p>
            <a:pPr lvl="1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Also: History, Read Version, Search, </a:t>
            </a:r>
            <a:r>
              <a:rPr lang="en-US" dirty="0" smtClean="0"/>
              <a:t>Conditional Updates</a:t>
            </a:r>
            <a:r>
              <a:rPr lang="en-US" dirty="0"/>
              <a:t>, Validate, Capabilities, Batch &amp; Transaction</a:t>
            </a:r>
          </a:p>
          <a:p>
            <a:r>
              <a:rPr lang="en-US" dirty="0"/>
              <a:t>Works best where control resides on </a:t>
            </a:r>
            <a:r>
              <a:rPr lang="en-US" dirty="0" smtClean="0"/>
              <a:t>the client </a:t>
            </a:r>
            <a:r>
              <a:rPr lang="en-US" dirty="0"/>
              <a:t>side and a trust relationship exists</a:t>
            </a:r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31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1BE7273E-B774-4568-B1CD-F4F6B8E33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601380"/>
              </p:ext>
            </p:extLst>
          </p:nvPr>
        </p:nvGraphicFramePr>
        <p:xfrm>
          <a:off x="7322820" y="205979"/>
          <a:ext cx="1520427" cy="139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4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=""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CDA</a:t>
            </a:r>
          </a:p>
          <a:p>
            <a:r>
              <a:rPr lang="en-US" dirty="0"/>
              <a:t>Collection of resources bound together</a:t>
            </a:r>
          </a:p>
          <a:p>
            <a:pPr lvl="1"/>
            <a:r>
              <a:rPr lang="en-US" dirty="0"/>
              <a:t>Root is a “Composition”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dirty="0" smtClean="0"/>
              <a:t>Sent and received </a:t>
            </a:r>
            <a:r>
              <a:rPr lang="en-US" dirty="0"/>
              <a:t>as a Bundle </a:t>
            </a:r>
            <a:r>
              <a:rPr lang="en-US" sz="2000" b="1" dirty="0"/>
              <a:t>(FHIR Resource)</a:t>
            </a:r>
          </a:p>
          <a:p>
            <a:r>
              <a:rPr lang="en-US" dirty="0"/>
              <a:t>Single context</a:t>
            </a:r>
          </a:p>
          <a:p>
            <a:r>
              <a:rPr lang="en-US" dirty="0"/>
              <a:t>Can be </a:t>
            </a:r>
            <a:r>
              <a:rPr lang="en-US" dirty="0" smtClean="0"/>
              <a:t>signed and authenticated</a:t>
            </a:r>
            <a:endParaRPr 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32</a:t>
            </a:fld>
            <a:endParaRPr lang="en-US" alt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xmlns="" id="{07EC2FC3-C596-4C9B-98CE-51FBB78CF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77050"/>
              </p:ext>
            </p:extLst>
          </p:nvPr>
        </p:nvGraphicFramePr>
        <p:xfrm>
          <a:off x="7322820" y="198359"/>
          <a:ext cx="1520425" cy="140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4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=""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 smtClean="0"/>
              <a:t>V2 </a:t>
            </a:r>
            <a:r>
              <a:rPr lang="en-US" dirty="0"/>
              <a:t>and </a:t>
            </a:r>
            <a:r>
              <a:rPr lang="en-US" dirty="0" smtClean="0"/>
              <a:t>V3 </a:t>
            </a:r>
            <a:r>
              <a:rPr lang="en-US" dirty="0"/>
              <a:t>messaging</a:t>
            </a:r>
          </a:p>
          <a:p>
            <a:r>
              <a:rPr lang="en-US" dirty="0"/>
              <a:t>Also a collection of resources in a Bundle </a:t>
            </a:r>
            <a:r>
              <a:rPr lang="en-US" sz="2000" b="1" dirty="0"/>
              <a:t>(FHIR Resource</a:t>
            </a:r>
            <a:r>
              <a:rPr lang="en-US" sz="2000" b="1" dirty="0" smtClean="0"/>
              <a:t>)</a:t>
            </a:r>
          </a:p>
          <a:p>
            <a:pPr lvl="1"/>
            <a:r>
              <a:rPr lang="en-US" dirty="0" smtClean="0"/>
              <a:t>Root is a “</a:t>
            </a:r>
            <a:r>
              <a:rPr lang="en-US" dirty="0" err="1" smtClean="0"/>
              <a:t>MessageHeader</a:t>
            </a:r>
            <a:r>
              <a:rPr lang="en-US" dirty="0" smtClean="0"/>
              <a:t>” resource</a:t>
            </a:r>
            <a:endParaRPr lang="en-US" dirty="0"/>
          </a:p>
          <a:p>
            <a:r>
              <a:rPr lang="en-US" dirty="0" smtClean="0"/>
              <a:t>Defines </a:t>
            </a:r>
            <a:r>
              <a:rPr lang="en-US" dirty="0"/>
              <a:t>request/response behavior for </a:t>
            </a:r>
            <a:r>
              <a:rPr lang="en-US" dirty="0" smtClean="0"/>
              <a:t>complex </a:t>
            </a:r>
            <a:r>
              <a:rPr lang="en-US" dirty="0"/>
              <a:t>payloads</a:t>
            </a:r>
          </a:p>
          <a:p>
            <a:r>
              <a:rPr lang="en-US" dirty="0"/>
              <a:t>Event-driven</a:t>
            </a:r>
          </a:p>
          <a:p>
            <a:pPr lvl="1"/>
            <a:r>
              <a:rPr lang="en-US" dirty="0"/>
              <a:t>e.g. </a:t>
            </a:r>
            <a:r>
              <a:rPr lang="en-US" dirty="0" smtClean="0"/>
              <a:t>Submit </a:t>
            </a:r>
            <a:r>
              <a:rPr lang="en-US" dirty="0"/>
              <a:t>lab order, </a:t>
            </a:r>
            <a:r>
              <a:rPr lang="en-US" dirty="0" smtClean="0"/>
              <a:t>Link patients</a:t>
            </a:r>
            <a:endParaRPr lang="en-US" dirty="0"/>
          </a:p>
          <a:p>
            <a:r>
              <a:rPr lang="en-US" dirty="0" smtClean="0"/>
              <a:t>Synchronous default behavior; can </a:t>
            </a:r>
            <a:r>
              <a:rPr lang="en-US" dirty="0"/>
              <a:t>be asynchronous</a:t>
            </a:r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33</a:t>
            </a:fld>
            <a:endParaRPr lang="en-US" alt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C3698BEA-835C-409E-9997-8C843474A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701622"/>
              </p:ext>
            </p:extLst>
          </p:nvPr>
        </p:nvGraphicFramePr>
        <p:xfrm>
          <a:off x="7307580" y="205979"/>
          <a:ext cx="1535667" cy="137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19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Oriented Architecture (SOA)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=""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Combination of previous paradigms </a:t>
            </a:r>
          </a:p>
          <a:p>
            <a:r>
              <a:rPr lang="en-US" dirty="0" smtClean="0"/>
              <a:t>(based on SOA principles)</a:t>
            </a:r>
          </a:p>
          <a:p>
            <a:r>
              <a:rPr lang="en-US" dirty="0" smtClean="0"/>
              <a:t>Simple to complex multi-step workflows</a:t>
            </a:r>
          </a:p>
          <a:p>
            <a:r>
              <a:rPr lang="en-US" dirty="0" smtClean="0"/>
              <a:t>Each step processes individual resources or collections</a:t>
            </a:r>
          </a:p>
          <a:p>
            <a:pPr lvl="1"/>
            <a:r>
              <a:rPr lang="en-US" b="1" dirty="0" smtClean="0"/>
              <a:t>(Bundle, contained resources or other formats)</a:t>
            </a:r>
          </a:p>
          <a:p>
            <a:r>
              <a:rPr lang="en-US" dirty="0" smtClean="0"/>
              <a:t>Uses HTTP protocol and/or others</a:t>
            </a:r>
          </a:p>
          <a:p>
            <a:r>
              <a:rPr lang="en-US" dirty="0" smtClean="0"/>
              <a:t>Only constraint is that you’re passing around FHIR resources in some way, shape, manner or form</a:t>
            </a:r>
            <a:endParaRPr lang="en-CA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34</a:t>
            </a:fld>
            <a:endParaRPr lang="en-US" alt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853636E1-037E-4B95-A98B-FF75A9758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506533"/>
              </p:ext>
            </p:extLst>
          </p:nvPr>
        </p:nvGraphicFramePr>
        <p:xfrm>
          <a:off x="7299960" y="205979"/>
          <a:ext cx="1543286" cy="139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579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Regardless of paradigm the content is </a:t>
            </a:r>
            <a:r>
              <a:rPr lang="en-US" sz="2800" dirty="0" smtClean="0"/>
              <a:t>FHIR</a:t>
            </a:r>
            <a:endParaRPr lang="en-US" altLang="en-US" sz="2800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35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A6ABFBE-065A-4E1E-A707-DEBC3CE0EFC1}"/>
              </a:ext>
            </a:extLst>
          </p:cNvPr>
          <p:cNvGrpSpPr/>
          <p:nvPr/>
        </p:nvGrpSpPr>
        <p:grpSpPr>
          <a:xfrm>
            <a:off x="193750" y="1328505"/>
            <a:ext cx="4310033" cy="2714245"/>
            <a:chOff x="35496" y="1419622"/>
            <a:chExt cx="4310033" cy="203568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C89E1F0-E3B9-4E52-B426-EB0E1582A41A}"/>
                </a:ext>
              </a:extLst>
            </p:cNvPr>
            <p:cNvGrpSpPr/>
            <p:nvPr/>
          </p:nvGrpSpPr>
          <p:grpSpPr>
            <a:xfrm>
              <a:off x="35496" y="1867784"/>
              <a:ext cx="1790328" cy="1587522"/>
              <a:chOff x="251520" y="989679"/>
              <a:chExt cx="1790328" cy="1587522"/>
            </a:xfrm>
          </p:grpSpPr>
          <p:pic>
            <p:nvPicPr>
              <p:cNvPr id="15" name="Picture 2" descr="http://icons.iconarchive.com/icons/icons-land/vista-hardware-devices/256/Home-Server-icon.png">
                <a:extLst>
                  <a:ext uri="{FF2B5EF4-FFF2-40B4-BE49-F238E27FC236}">
                    <a16:creationId xmlns:a16="http://schemas.microsoft.com/office/drawing/2014/main" xmlns="" id="{1686CE91-5422-46C0-9C7C-56D1CE54EE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6169EEC7-2C48-44C4-A764-2BED4F9EDF62}"/>
                  </a:ext>
                </a:extLst>
              </p:cNvPr>
              <p:cNvSpPr txBox="1"/>
              <p:nvPr/>
            </p:nvSpPr>
            <p:spPr>
              <a:xfrm>
                <a:off x="473565" y="2346368"/>
                <a:ext cx="1189749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Lab System</a:t>
                </a:r>
                <a:endParaRPr lang="nl-NL" sz="1400" b="1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EB6C9B6-959E-4A3B-BEEE-5B08E4B9CD2F}"/>
                </a:ext>
              </a:extLst>
            </p:cNvPr>
            <p:cNvSpPr/>
            <p:nvPr/>
          </p:nvSpPr>
          <p:spPr>
            <a:xfrm>
              <a:off x="467544" y="1419622"/>
              <a:ext cx="3877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Receive a lab result in a message…</a:t>
              </a:r>
              <a:endParaRPr lang="nl-NL" dirty="0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xmlns="" id="{FE83DEC5-ED51-4393-917E-EAC52849927C}"/>
                </a:ext>
              </a:extLst>
            </p:cNvPr>
            <p:cNvSpPr/>
            <p:nvPr/>
          </p:nvSpPr>
          <p:spPr>
            <a:xfrm>
              <a:off x="1591667" y="1844127"/>
              <a:ext cx="1938914" cy="1074746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</a:rPr>
                <a:t>FHIR Message</a:t>
              </a:r>
            </a:p>
          </p:txBody>
        </p:sp>
        <p:pic>
          <p:nvPicPr>
            <p:cNvPr id="13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C654833D-A763-4814-90B0-856BB270F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855809" y="2280381"/>
              <a:ext cx="393763" cy="37864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92D7E028-3259-4DAE-A8F8-A6C338624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374590" y="2272822"/>
              <a:ext cx="570552" cy="355047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BA52EA0-A1D3-4CC6-A13E-9128460E3C0F}"/>
              </a:ext>
            </a:extLst>
          </p:cNvPr>
          <p:cNvGrpSpPr/>
          <p:nvPr/>
        </p:nvGrpSpPr>
        <p:grpSpPr>
          <a:xfrm>
            <a:off x="3726379" y="1715585"/>
            <a:ext cx="1359769" cy="2502037"/>
            <a:chOff x="3482008" y="1707977"/>
            <a:chExt cx="1738064" cy="2231925"/>
          </a:xfrm>
        </p:grpSpPr>
        <p:sp>
          <p:nvSpPr>
            <p:cNvPr id="18" name="Can 17">
              <a:extLst>
                <a:ext uri="{FF2B5EF4-FFF2-40B4-BE49-F238E27FC236}">
                  <a16:creationId xmlns:a16="http://schemas.microsoft.com/office/drawing/2014/main" xmlns="" id="{787F3552-6E0E-42EB-9C12-5FD9718324BF}"/>
                </a:ext>
              </a:extLst>
            </p:cNvPr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 smtClean="0">
                  <a:solidFill>
                    <a:srgbClr val="FFFFFF"/>
                  </a:solidFill>
                </a:rPr>
                <a:t>FHIR Enabled System</a:t>
              </a:r>
              <a:endParaRPr lang="nl-NL" dirty="0">
                <a:solidFill>
                  <a:srgbClr val="FFFFFF"/>
                </a:solidFill>
              </a:endParaRPr>
            </a:p>
          </p:txBody>
        </p:sp>
        <p:pic>
          <p:nvPicPr>
            <p:cNvPr id="19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F2F7C3A5-FD25-4BD6-BC2E-FDC0535F1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52575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04740460-C434-42BC-92E1-5EDDED638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1679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3DCF2708-9AE9-4AEB-BA03-F8C44C952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74177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F4B8EBC0-F0A7-4170-9A70-A78908C8D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5768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27D350D7-8071-491D-B7BD-1DBDDEDCDA1B}"/>
              </a:ext>
            </a:extLst>
          </p:cNvPr>
          <p:cNvSpPr/>
          <p:nvPr/>
        </p:nvSpPr>
        <p:spPr>
          <a:xfrm>
            <a:off x="5123693" y="1972909"/>
            <a:ext cx="1955287" cy="1404298"/>
          </a:xfrm>
          <a:prstGeom prst="rightArrow">
            <a:avLst>
              <a:gd name="adj1" fmla="val 67500"/>
              <a:gd name="adj2" fmla="val 4835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FHIR Document</a:t>
            </a:r>
          </a:p>
        </p:txBody>
      </p:sp>
      <p:pic>
        <p:nvPicPr>
          <p:cNvPr id="2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xmlns="" id="{A79F5A22-5EE0-44F9-AAD4-DD311723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62427" y="2628422"/>
            <a:ext cx="500949" cy="36128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xmlns="" id="{9AC2CDC3-1BFB-4F4D-88DD-2337FC33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91031" y="2541417"/>
            <a:ext cx="571743" cy="47438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xmlns="" id="{ACA3478C-F391-42AF-AFDF-1779872C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199" y="1944646"/>
            <a:ext cx="1790328" cy="179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768A556-8CEE-4007-AD5E-7A99327EB727}"/>
              </a:ext>
            </a:extLst>
          </p:cNvPr>
          <p:cNvSpPr txBox="1"/>
          <p:nvPr/>
        </p:nvSpPr>
        <p:spPr>
          <a:xfrm>
            <a:off x="7326724" y="3690606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National</a:t>
            </a:r>
          </a:p>
          <a:p>
            <a:r>
              <a:rPr lang="en-US" sz="1600" b="1" dirty="0"/>
              <a:t>Exchange</a:t>
            </a:r>
            <a:endParaRPr lang="nl-NL" sz="1600" b="1" dirty="0"/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xmlns="" id="{AB975F65-4DB8-48C7-B661-D5E1D0607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21" y="3749477"/>
            <a:ext cx="1433695" cy="93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w: Up-Down 26">
            <a:extLst>
              <a:ext uri="{FF2B5EF4-FFF2-40B4-BE49-F238E27FC236}">
                <a16:creationId xmlns:a16="http://schemas.microsoft.com/office/drawing/2014/main" xmlns="" id="{77E2D07F-717E-476B-BBC8-0A115C577AAF}"/>
              </a:ext>
            </a:extLst>
          </p:cNvPr>
          <p:cNvSpPr/>
          <p:nvPr/>
        </p:nvSpPr>
        <p:spPr>
          <a:xfrm rot="3494231">
            <a:off x="2856667" y="3231419"/>
            <a:ext cx="604872" cy="12540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sz="1200" dirty="0" smtClean="0"/>
              <a:t>FHIR REST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F0CA394-F125-4F0C-9888-BB3C04C14A87}"/>
              </a:ext>
            </a:extLst>
          </p:cNvPr>
          <p:cNvSpPr/>
          <p:nvPr/>
        </p:nvSpPr>
        <p:spPr>
          <a:xfrm>
            <a:off x="4002000" y="4338503"/>
            <a:ext cx="45416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…Package it in a discharge summary document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91801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29" grpId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 – Resources in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Used </a:t>
            </a:r>
            <a:r>
              <a:rPr lang="en-US" dirty="0"/>
              <a:t>“</a:t>
            </a:r>
            <a:r>
              <a:rPr lang="en-US" i="1" dirty="0"/>
              <a:t>to gather a collection of resources into a single instance with containing </a:t>
            </a:r>
            <a:r>
              <a:rPr lang="en-US" i="1" dirty="0" smtClean="0"/>
              <a:t>context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is </a:t>
            </a:r>
            <a:r>
              <a:rPr lang="en-US" i="1" dirty="0"/>
              <a:t>a collection of resources </a:t>
            </a:r>
            <a:r>
              <a:rPr lang="en-US" dirty="0" smtClean="0"/>
              <a:t>[where each resource] </a:t>
            </a:r>
            <a:r>
              <a:rPr lang="en-US" i="1" dirty="0"/>
              <a:t>can have an independent </a:t>
            </a:r>
            <a:r>
              <a:rPr lang="en-US" i="1" dirty="0" smtClean="0"/>
              <a:t>existence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RESTful operations: search, history</a:t>
            </a:r>
          </a:p>
          <a:p>
            <a:pPr lvl="1"/>
            <a:r>
              <a:rPr lang="en-US" dirty="0" smtClean="0"/>
              <a:t>Message exchange</a:t>
            </a:r>
          </a:p>
          <a:p>
            <a:pPr lvl="1"/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Batch/Transactions</a:t>
            </a:r>
          </a:p>
          <a:p>
            <a:pPr lvl="1"/>
            <a:r>
              <a:rPr lang="en-US" dirty="0" smtClean="0"/>
              <a:t>Subscriptions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20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14362" y="127221"/>
            <a:ext cx="8228883" cy="438372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20" y="127220"/>
            <a:ext cx="5383069" cy="459704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582966" y="459020"/>
            <a:ext cx="1406723" cy="23544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86703" y="229869"/>
            <a:ext cx="1279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Bundle type</a:t>
            </a:r>
            <a:endParaRPr lang="en-US" sz="1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989689" y="403697"/>
            <a:ext cx="612420" cy="1368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822830" y="1088498"/>
            <a:ext cx="2097163" cy="3029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920240" y="1065906"/>
            <a:ext cx="612420" cy="1368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32661" y="890535"/>
            <a:ext cx="1597796" cy="30777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</a:t>
            </a:r>
            <a:r>
              <a:rPr lang="en-US" sz="1400" b="1" baseline="30000" dirty="0" smtClean="0"/>
              <a:t>st</a:t>
            </a:r>
            <a:r>
              <a:rPr lang="en-US" sz="1400" b="1" dirty="0" smtClean="0"/>
              <a:t> Bundle entry</a:t>
            </a:r>
            <a:endParaRPr lang="en-US" sz="1400" b="1" dirty="0"/>
          </a:p>
        </p:txBody>
      </p:sp>
      <p:sp>
        <p:nvSpPr>
          <p:cNvPr id="18" name="Oval 17"/>
          <p:cNvSpPr/>
          <p:nvPr/>
        </p:nvSpPr>
        <p:spPr>
          <a:xfrm>
            <a:off x="1823077" y="2097742"/>
            <a:ext cx="2097163" cy="46009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22829" y="3137648"/>
            <a:ext cx="2097163" cy="46009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22471" y="3917575"/>
            <a:ext cx="987647" cy="17857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32660" y="2557832"/>
            <a:ext cx="1957788" cy="30777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Next Bundle entries</a:t>
            </a:r>
            <a:endParaRPr lang="en-US" sz="1400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3920241" y="2412949"/>
            <a:ext cx="643617" cy="1831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04644" y="2845663"/>
            <a:ext cx="659214" cy="3816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549729" y="2872995"/>
            <a:ext cx="2515330" cy="108257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522472" y="4106177"/>
            <a:ext cx="1467218" cy="46009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210588" y="3982906"/>
            <a:ext cx="1957788" cy="30777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Optional signature</a:t>
            </a:r>
            <a:endParaRPr lang="en-US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997242" y="4136794"/>
            <a:ext cx="1213346" cy="11801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613647" y="205979"/>
            <a:ext cx="8229600" cy="782327"/>
          </a:xfrm>
          <a:prstGeom prst="rect">
            <a:avLst/>
          </a:prstGeom>
        </p:spPr>
        <p:txBody>
          <a:bodyPr anchor="ctr"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pPr algn="l"/>
            <a:r>
              <a:rPr lang="en-US" sz="3000" b="1" dirty="0">
                <a:solidFill>
                  <a:srgbClr val="EC2227"/>
                </a:solidFill>
              </a:rPr>
              <a:t>Anatomy of a </a:t>
            </a:r>
            <a:r>
              <a:rPr lang="en-US" sz="3000" b="1" dirty="0" smtClean="0">
                <a:solidFill>
                  <a:srgbClr val="EC2227"/>
                </a:solidFill>
              </a:rPr>
              <a:t>Document Bundle</a:t>
            </a:r>
            <a:endParaRPr lang="en-US" sz="3000" b="1" dirty="0">
              <a:solidFill>
                <a:srgbClr val="EC22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0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32" grpId="0" animBg="1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Pediatric </a:t>
            </a:r>
            <a:r>
              <a:rPr lang="en-US" dirty="0"/>
              <a:t>Immunization Scenario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134893"/>
            <a:ext cx="6015038" cy="19236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mother takes her child to </a:t>
            </a:r>
            <a:r>
              <a:rPr lang="en-US" dirty="0" smtClean="0"/>
              <a:t>a Pediatric </a:t>
            </a:r>
            <a:r>
              <a:rPr lang="en-US" dirty="0"/>
              <a:t>Office. The pediatrician needs to determine what vaccination shot(s) are due for the child.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2044D4E3-4A48-4997-BB44-C9498107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21" y="988306"/>
            <a:ext cx="2269026" cy="141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4363" y="3205097"/>
            <a:ext cx="8228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Questions:</a:t>
            </a:r>
            <a:r>
              <a:rPr lang="en-US" sz="2400" dirty="0" smtClean="0"/>
              <a:t> </a:t>
            </a:r>
            <a:r>
              <a:rPr lang="en-US" sz="2400" dirty="0"/>
              <a:t>What FHIR </a:t>
            </a:r>
            <a:r>
              <a:rPr lang="en-US" sz="2400" dirty="0" smtClean="0"/>
              <a:t>resource types </a:t>
            </a:r>
            <a:r>
              <a:rPr lang="en-US" sz="2400" dirty="0"/>
              <a:t>will be used </a:t>
            </a:r>
            <a:r>
              <a:rPr lang="en-US" sz="2400" dirty="0" smtClean="0"/>
              <a:t>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record </a:t>
            </a:r>
            <a:r>
              <a:rPr lang="en-US" sz="2400" dirty="0"/>
              <a:t>this visit </a:t>
            </a:r>
            <a:r>
              <a:rPr lang="en-US" sz="2400" dirty="0" smtClean="0"/>
              <a:t>and,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forecast </a:t>
            </a:r>
            <a:r>
              <a:rPr lang="en-US" sz="2400" dirty="0"/>
              <a:t>the shot(s) that are due? </a:t>
            </a:r>
          </a:p>
        </p:txBody>
      </p:sp>
    </p:spTree>
    <p:extLst>
      <p:ext uri="{BB962C8B-B14F-4D97-AF65-F5344CB8AC3E}">
        <p14:creationId xmlns:p14="http://schemas.microsoft.com/office/powerpoint/2010/main" val="23299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13648" y="1257301"/>
            <a:ext cx="3879312" cy="2789016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Recording the visit</a:t>
            </a:r>
          </a:p>
          <a:p>
            <a:r>
              <a:rPr lang="en-US" sz="2000" dirty="0" smtClean="0"/>
              <a:t>Patient, </a:t>
            </a:r>
            <a:r>
              <a:rPr lang="en-US" sz="2000" dirty="0" err="1" smtClean="0"/>
              <a:t>RelatedPerson</a:t>
            </a:r>
            <a:endParaRPr lang="en-US" sz="2000" dirty="0"/>
          </a:p>
          <a:p>
            <a:r>
              <a:rPr lang="en-US" sz="2000" dirty="0"/>
              <a:t>Practitioner</a:t>
            </a:r>
          </a:p>
          <a:p>
            <a:r>
              <a:rPr lang="en-US" sz="2000" dirty="0"/>
              <a:t>Organization</a:t>
            </a:r>
          </a:p>
          <a:p>
            <a:r>
              <a:rPr lang="en-US" sz="2000" dirty="0" smtClean="0"/>
              <a:t>Location</a:t>
            </a:r>
          </a:p>
          <a:p>
            <a:r>
              <a:rPr lang="en-US" sz="2000" dirty="0"/>
              <a:t>Encounter</a:t>
            </a:r>
          </a:p>
          <a:p>
            <a:r>
              <a:rPr lang="en-US" sz="2000" dirty="0"/>
              <a:t>Observation</a:t>
            </a:r>
          </a:p>
          <a:p>
            <a:r>
              <a:rPr lang="en-US" sz="2000" dirty="0" smtClean="0"/>
              <a:t>Condition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92960" y="1257301"/>
            <a:ext cx="4041440" cy="2789015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800" u="sng" dirty="0"/>
              <a:t>Forecasting the shots</a:t>
            </a:r>
          </a:p>
          <a:p>
            <a:r>
              <a:rPr lang="en-US" sz="2000" dirty="0"/>
              <a:t>Patient</a:t>
            </a:r>
          </a:p>
          <a:p>
            <a:r>
              <a:rPr lang="en-US" sz="2000" dirty="0"/>
              <a:t>Immunization</a:t>
            </a:r>
          </a:p>
          <a:p>
            <a:r>
              <a:rPr lang="en-US" sz="2000" dirty="0" err="1"/>
              <a:t>ImmunizationRecommendation</a:t>
            </a:r>
            <a:endParaRPr lang="en-US" sz="2000" dirty="0"/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2000" dirty="0"/>
              <a:t>    Let’s see how this would work…</a:t>
            </a:r>
          </a:p>
          <a:p>
            <a:endParaRPr lang="en-US" sz="2000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US" sz="3000" dirty="0" smtClean="0"/>
              <a:t>Answers</a:t>
            </a:r>
            <a:endParaRPr lang="en-US" sz="3000" dirty="0"/>
          </a:p>
        </p:txBody>
      </p:sp>
      <p:sp>
        <p:nvSpPr>
          <p:cNvPr id="11" name="5-Point Star 2">
            <a:extLst>
              <a:ext uri="{FF2B5EF4-FFF2-40B4-BE49-F238E27FC236}">
                <a16:creationId xmlns="" xmlns:a16="http://schemas.microsoft.com/office/drawing/2014/main" id="{9905AF70-7CF0-4272-9B31-6F26054B1756}"/>
              </a:ext>
            </a:extLst>
          </p:cNvPr>
          <p:cNvSpPr/>
          <p:nvPr/>
        </p:nvSpPr>
        <p:spPr>
          <a:xfrm>
            <a:off x="4492960" y="3289099"/>
            <a:ext cx="230579" cy="2286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8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27901" y="1140700"/>
            <a:ext cx="3727050" cy="337605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Grahame Grieve</a:t>
            </a:r>
          </a:p>
          <a:p>
            <a:r>
              <a:rPr lang="en-US" dirty="0" smtClean="0"/>
              <a:t>Lloyd McKenzie</a:t>
            </a:r>
          </a:p>
          <a:p>
            <a:r>
              <a:rPr lang="en-US" dirty="0" smtClean="0"/>
              <a:t>Ewout Kramer</a:t>
            </a:r>
          </a:p>
          <a:p>
            <a:r>
              <a:rPr lang="en-US" dirty="0" smtClean="0"/>
              <a:t>David Hay</a:t>
            </a:r>
          </a:p>
          <a:p>
            <a:r>
              <a:rPr lang="en-US" dirty="0" smtClean="0"/>
              <a:t>Brett </a:t>
            </a:r>
            <a:r>
              <a:rPr lang="en-US" dirty="0" err="1" smtClean="0"/>
              <a:t>Marquard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654951" y="1134892"/>
            <a:ext cx="3727050" cy="337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Josh Mandel</a:t>
            </a:r>
          </a:p>
          <a:p>
            <a:r>
              <a:rPr lang="en-US" dirty="0" smtClean="0"/>
              <a:t>Rik </a:t>
            </a:r>
            <a:r>
              <a:rPr lang="en-US" dirty="0" err="1" smtClean="0"/>
              <a:t>Smithes</a:t>
            </a:r>
            <a:endParaRPr lang="en-US" dirty="0" smtClean="0"/>
          </a:p>
          <a:p>
            <a:r>
              <a:rPr lang="en-US" dirty="0" smtClean="0"/>
              <a:t>Daniel Bach</a:t>
            </a:r>
          </a:p>
          <a:p>
            <a:r>
              <a:rPr lang="en-US" dirty="0" smtClean="0"/>
              <a:t>et al…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0" y="197069"/>
            <a:ext cx="7514955" cy="4071739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HeroicExtremeLeftFacing">
              <a:rot lat="21092038" lon="625713" rev="21416585"/>
            </a:camera>
            <a:lightRig rig="threePt" dir="t"/>
          </a:scene3d>
          <a:sp3d prstMaterial="matte"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19316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Immunization Forecast Workflow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7" name="Right Arrow 13">
            <a:extLst>
              <a:ext uri="{FF2B5EF4-FFF2-40B4-BE49-F238E27FC236}">
                <a16:creationId xmlns="" xmlns:a16="http://schemas.microsoft.com/office/drawing/2014/main" id="{D6ECB08B-E7A0-49EB-A58B-F37D1F3E575F}"/>
              </a:ext>
            </a:extLst>
          </p:cNvPr>
          <p:cNvSpPr/>
          <p:nvPr/>
        </p:nvSpPr>
        <p:spPr>
          <a:xfrm rot="10800000">
            <a:off x="2956560" y="3199053"/>
            <a:ext cx="2918460" cy="1440963"/>
          </a:xfrm>
          <a:prstGeom prst="rightArrow">
            <a:avLst>
              <a:gd name="adj1" fmla="val 68908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://icons.iconarchive.com/icons/icons-land/vista-hardware-devices/256/Home-Server-icon.png">
            <a:extLst>
              <a:ext uri="{FF2B5EF4-FFF2-40B4-BE49-F238E27FC236}">
                <a16:creationId xmlns="" xmlns:a16="http://schemas.microsoft.com/office/drawing/2014/main" id="{DF4BF0D0-C0C8-4721-B346-048AF643E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0" y="2095499"/>
            <a:ext cx="2051655" cy="20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n 6">
            <a:extLst>
              <a:ext uri="{FF2B5EF4-FFF2-40B4-BE49-F238E27FC236}">
                <a16:creationId xmlns="" xmlns:a16="http://schemas.microsoft.com/office/drawing/2014/main" id="{A14B2F9A-F5B4-46C9-AB14-D5EAC8DCD613}"/>
              </a:ext>
            </a:extLst>
          </p:cNvPr>
          <p:cNvSpPr/>
          <p:nvPr/>
        </p:nvSpPr>
        <p:spPr>
          <a:xfrm>
            <a:off x="6608832" y="1676399"/>
            <a:ext cx="1508373" cy="2816297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Immunization Forecast Service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ight Arrow 13">
            <a:extLst>
              <a:ext uri="{FF2B5EF4-FFF2-40B4-BE49-F238E27FC236}">
                <a16:creationId xmlns="" xmlns:a16="http://schemas.microsoft.com/office/drawing/2014/main" id="{1E50DF0C-B808-497F-906A-EDDD9AF210DC}"/>
              </a:ext>
            </a:extLst>
          </p:cNvPr>
          <p:cNvSpPr/>
          <p:nvPr/>
        </p:nvSpPr>
        <p:spPr>
          <a:xfrm>
            <a:off x="2956560" y="1536252"/>
            <a:ext cx="2918460" cy="1468495"/>
          </a:xfrm>
          <a:prstGeom prst="rightArrow">
            <a:avLst>
              <a:gd name="adj1" fmla="val 68908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21B31C9-47FC-46CE-B0F9-5580E766C531}"/>
              </a:ext>
            </a:extLst>
          </p:cNvPr>
          <p:cNvSpPr txBox="1"/>
          <p:nvPr/>
        </p:nvSpPr>
        <p:spPr>
          <a:xfrm>
            <a:off x="3673226" y="3427343"/>
            <a:ext cx="196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Forecast Response (Recommendations)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D8E8980-BA66-4266-807C-A77002BE3E54}"/>
              </a:ext>
            </a:extLst>
          </p:cNvPr>
          <p:cNvSpPr txBox="1"/>
          <p:nvPr/>
        </p:nvSpPr>
        <p:spPr>
          <a:xfrm>
            <a:off x="2956560" y="1780228"/>
            <a:ext cx="2544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Forecast Request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(Patient &amp; Immunization(s))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90037" y="3350856"/>
            <a:ext cx="492963" cy="492963"/>
            <a:chOff x="160213" y="577730"/>
            <a:chExt cx="492963" cy="492963"/>
          </a:xfrm>
        </p:grpSpPr>
        <p:sp>
          <p:nvSpPr>
            <p:cNvPr id="21" name="Shape 20"/>
            <p:cNvSpPr/>
            <p:nvPr/>
          </p:nvSpPr>
          <p:spPr>
            <a:xfrm>
              <a:off x="160213" y="577730"/>
              <a:ext cx="492963" cy="492963"/>
            </a:xfrm>
            <a:prstGeom prst="gear6">
              <a:avLst/>
            </a:pr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Shape 4"/>
            <p:cNvSpPr/>
            <p:nvPr/>
          </p:nvSpPr>
          <p:spPr>
            <a:xfrm>
              <a:off x="284318" y="702585"/>
              <a:ext cx="244753" cy="2432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66146" y="3010761"/>
            <a:ext cx="483003" cy="483003"/>
            <a:chOff x="436322" y="237635"/>
            <a:chExt cx="483003" cy="483003"/>
          </a:xfrm>
        </p:grpSpPr>
        <p:sp>
          <p:nvSpPr>
            <p:cNvPr id="19" name="Shape 18"/>
            <p:cNvSpPr/>
            <p:nvPr/>
          </p:nvSpPr>
          <p:spPr>
            <a:xfrm rot="20700000">
              <a:off x="436322" y="237635"/>
              <a:ext cx="483003" cy="483003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Shape 6"/>
            <p:cNvSpPr/>
            <p:nvPr/>
          </p:nvSpPr>
          <p:spPr>
            <a:xfrm>
              <a:off x="542259" y="343572"/>
              <a:ext cx="271129" cy="271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3</a:t>
              </a:r>
            </a:p>
          </p:txBody>
        </p:sp>
      </p:grpSp>
      <p:sp>
        <p:nvSpPr>
          <p:cNvPr id="18" name="Circular Arrow 17"/>
          <p:cNvSpPr/>
          <p:nvPr/>
        </p:nvSpPr>
        <p:spPr>
          <a:xfrm>
            <a:off x="7229054" y="3438672"/>
            <a:ext cx="867615" cy="867615"/>
          </a:xfrm>
          <a:prstGeom prst="circularArrow">
            <a:avLst>
              <a:gd name="adj1" fmla="val 4687"/>
              <a:gd name="adj2" fmla="val 299029"/>
              <a:gd name="adj3" fmla="val 2336025"/>
              <a:gd name="adj4" fmla="val 16326383"/>
              <a:gd name="adj5" fmla="val 546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7281641" y="3527796"/>
            <a:ext cx="677824" cy="677824"/>
            <a:chOff x="554583" y="737943"/>
            <a:chExt cx="677824" cy="677824"/>
          </a:xfrm>
        </p:grpSpPr>
        <p:sp>
          <p:nvSpPr>
            <p:cNvPr id="24" name="Shape 23"/>
            <p:cNvSpPr/>
            <p:nvPr/>
          </p:nvSpPr>
          <p:spPr>
            <a:xfrm>
              <a:off x="554583" y="737943"/>
              <a:ext cx="677824" cy="677824"/>
            </a:xfrm>
            <a:prstGeom prst="gear9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Shape 4"/>
            <p:cNvSpPr/>
            <p:nvPr/>
          </p:nvSpPr>
          <p:spPr>
            <a:xfrm>
              <a:off x="690856" y="896720"/>
              <a:ext cx="405278" cy="348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1</a:t>
              </a:r>
            </a:p>
          </p:txBody>
        </p:sp>
      </p:grpSp>
      <p:pic>
        <p:nvPicPr>
          <p:cNvPr id="26" name="Picture 7" descr="C:\Users\office\AppData\Local\Microsoft\Windows\Temporary Internet Files\Content.IE5\ENHGUKDG\MC900318996[1].wmf">
            <a:extLst>
              <a:ext uri="{FF2B5EF4-FFF2-40B4-BE49-F238E27FC236}">
                <a16:creationId xmlns="" xmlns:a16="http://schemas.microsoft.com/office/drawing/2014/main" id="{32ECC673-F54F-4C0D-B0D0-4166BF1C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49835" y="2369640"/>
            <a:ext cx="425741" cy="30704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Users\office\AppData\Local\Microsoft\Windows\Temporary Internet Files\Content.IE5\ENHGUKDG\MC900318996[1].wmf">
            <a:extLst>
              <a:ext uri="{FF2B5EF4-FFF2-40B4-BE49-F238E27FC236}">
                <a16:creationId xmlns="" xmlns:a16="http://schemas.microsoft.com/office/drawing/2014/main" id="{3A6B2A4E-0ECB-45C9-93F3-74CBF0A0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2484" y="3937833"/>
            <a:ext cx="514294" cy="42671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office\AppData\Local\Microsoft\Windows\Temporary Internet Files\Content.IE5\ENHGUKDG\MC900318996[1].wmf">
            <a:extLst>
              <a:ext uri="{FF2B5EF4-FFF2-40B4-BE49-F238E27FC236}">
                <a16:creationId xmlns="" xmlns:a16="http://schemas.microsoft.com/office/drawing/2014/main" id="{B064BAA1-2A16-491F-8A36-78CDAE56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90634" y="2319673"/>
            <a:ext cx="458504" cy="3804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Users\office\AppData\Local\Microsoft\Windows\Temporary Internet Files\Content.IE5\ENHGUKDG\MC900318996[1].wmf">
            <a:extLst>
              <a:ext uri="{FF2B5EF4-FFF2-40B4-BE49-F238E27FC236}">
                <a16:creationId xmlns="" xmlns:a16="http://schemas.microsoft.com/office/drawing/2014/main" id="{812FCC8E-D442-4DC4-A961-EC5834BC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58746" y="3937834"/>
            <a:ext cx="514294" cy="42671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BC0B342-6CFC-400D-824E-317F08A8EAA2}"/>
              </a:ext>
            </a:extLst>
          </p:cNvPr>
          <p:cNvSpPr txBox="1"/>
          <p:nvPr/>
        </p:nvSpPr>
        <p:spPr>
          <a:xfrm>
            <a:off x="605723" y="1906812"/>
            <a:ext cx="199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Pediatric </a:t>
            </a:r>
            <a:r>
              <a:rPr lang="en-US" b="1" dirty="0"/>
              <a:t>Office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5020" y="92964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hl7.org/fhir/us/immds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94" y="1301475"/>
            <a:ext cx="5441581" cy="3248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211" y="250394"/>
            <a:ext cx="5055036" cy="4229100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Demo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42</a:t>
            </a:fld>
            <a:endParaRPr lang="en-US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EA95FC3-F53E-4315-8AD4-71368DD20789}"/>
              </a:ext>
            </a:extLst>
          </p:cNvPr>
          <p:cNvCxnSpPr>
            <a:cxnSpLocks/>
          </p:cNvCxnSpPr>
          <p:nvPr/>
        </p:nvCxnSpPr>
        <p:spPr>
          <a:xfrm flipV="1">
            <a:off x="2164080" y="597142"/>
            <a:ext cx="2385060" cy="2707808"/>
          </a:xfrm>
          <a:prstGeom prst="straightConnector1">
            <a:avLst/>
          </a:prstGeom>
          <a:ln w="28575">
            <a:solidFill>
              <a:srgbClr val="8EB09B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8152" y="731929"/>
            <a:ext cx="4200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hlinkClick r:id="rId4"/>
              </a:rPr>
              <a:t>http://wildfhir4.aegis.net/fhir4-0-1-gui/index.jsf</a:t>
            </a:r>
            <a:r>
              <a:rPr lang="en-US" sz="1100" b="1" dirty="0">
                <a:solidFill>
                  <a:srgbClr val="0061B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21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pic>
        <p:nvPicPr>
          <p:cNvPr id="6" name="Google Shape;296;p18" descr="Image result for quest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768" y="988306"/>
            <a:ext cx="2568574" cy="3265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3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Explore the Spec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http://hl7.org/fhir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23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FHIR Timeline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45</a:t>
            </a:fld>
            <a:endParaRPr lang="en-US" altLang="en-US"/>
          </a:p>
        </p:txBody>
      </p:sp>
      <p:grpSp>
        <p:nvGrpSpPr>
          <p:cNvPr id="8" name="Group 36">
            <a:extLst>
              <a:ext uri="{FF2B5EF4-FFF2-40B4-BE49-F238E27FC236}">
                <a16:creationId xmlns:a16="http://schemas.microsoft.com/office/drawing/2014/main" xmlns="" id="{838F2DBA-C99B-42C0-AE92-51E155210040}"/>
              </a:ext>
            </a:extLst>
          </p:cNvPr>
          <p:cNvGrpSpPr/>
          <p:nvPr/>
        </p:nvGrpSpPr>
        <p:grpSpPr>
          <a:xfrm>
            <a:off x="1809388" y="2253525"/>
            <a:ext cx="576064" cy="1440160"/>
            <a:chOff x="1835696" y="3356992"/>
            <a:chExt cx="576064" cy="14401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6504F47A-E073-478D-A5EE-29C8F7EFD00A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0ABF1696-2897-4407-8A83-52B9E9B4CCD9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7D32F44-CE82-4D9B-8A1C-24BA33D3BC97}"/>
              </a:ext>
            </a:extLst>
          </p:cNvPr>
          <p:cNvGrpSpPr/>
          <p:nvPr/>
        </p:nvGrpSpPr>
        <p:grpSpPr>
          <a:xfrm>
            <a:off x="899158" y="2268625"/>
            <a:ext cx="576064" cy="1440160"/>
            <a:chOff x="1835696" y="3356992"/>
            <a:chExt cx="576064" cy="14401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78D616A0-EE49-48CB-8AD9-D7D49C75A1AE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8E4E5F53-2887-4C82-8AE1-A9EB32F4A116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8EBC510-E0A8-41D7-A1DC-3BF5438C1E8A}"/>
              </a:ext>
            </a:extLst>
          </p:cNvPr>
          <p:cNvCxnSpPr/>
          <p:nvPr/>
        </p:nvCxnSpPr>
        <p:spPr>
          <a:xfrm>
            <a:off x="232034" y="3705222"/>
            <a:ext cx="8424936" cy="0"/>
          </a:xfrm>
          <a:prstGeom prst="line">
            <a:avLst/>
          </a:prstGeom>
          <a:ln w="34925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18B107B-7832-4C2C-8142-5C74171192D0}"/>
              </a:ext>
            </a:extLst>
          </p:cNvPr>
          <p:cNvSpPr txBox="1"/>
          <p:nvPr/>
        </p:nvSpPr>
        <p:spPr>
          <a:xfrm>
            <a:off x="1050317" y="38885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3E33471-E103-4C89-85F5-08E41796ED67}"/>
              </a:ext>
            </a:extLst>
          </p:cNvPr>
          <p:cNvSpPr txBox="1"/>
          <p:nvPr/>
        </p:nvSpPr>
        <p:spPr>
          <a:xfrm>
            <a:off x="2800213" y="38811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6CE26D-FB41-4DF6-ABDC-7AE806AB523F}"/>
              </a:ext>
            </a:extLst>
          </p:cNvPr>
          <p:cNvSpPr txBox="1"/>
          <p:nvPr/>
        </p:nvSpPr>
        <p:spPr>
          <a:xfrm>
            <a:off x="1452358" y="388117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2014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FB79D4-D8B6-4EBF-B4B3-A08D8B9B5388}"/>
              </a:ext>
            </a:extLst>
          </p:cNvPr>
          <p:cNvSpPr txBox="1"/>
          <p:nvPr/>
        </p:nvSpPr>
        <p:spPr>
          <a:xfrm>
            <a:off x="4245334" y="387924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2019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636948C-78CC-4468-BE9D-50CD36912A91}"/>
              </a:ext>
            </a:extLst>
          </p:cNvPr>
          <p:cNvSpPr txBox="1"/>
          <p:nvPr/>
        </p:nvSpPr>
        <p:spPr>
          <a:xfrm>
            <a:off x="818353" y="1411728"/>
            <a:ext cx="617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First</a:t>
            </a:r>
            <a:br>
              <a:rPr lang="en-US" sz="1400" dirty="0"/>
            </a:br>
            <a:r>
              <a:rPr lang="en-US" sz="1400" dirty="0" smtClean="0"/>
              <a:t>Draft</a:t>
            </a:r>
          </a:p>
          <a:p>
            <a:r>
              <a:rPr lang="en-US" sz="1400" dirty="0" smtClean="0"/>
              <a:t>“</a:t>
            </a:r>
            <a:r>
              <a:rPr lang="en-US" sz="1400" dirty="0" err="1" smtClean="0"/>
              <a:t>RfH</a:t>
            </a:r>
            <a:r>
              <a:rPr lang="en-US" sz="1400" dirty="0" smtClean="0"/>
              <a:t>”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848AFD3-3102-4510-A5E8-B439DF5D8991}"/>
              </a:ext>
            </a:extLst>
          </p:cNvPr>
          <p:cNvSpPr txBox="1"/>
          <p:nvPr/>
        </p:nvSpPr>
        <p:spPr>
          <a:xfrm>
            <a:off x="444323" y="3881176"/>
            <a:ext cx="568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2011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3788D6F-355B-4A81-96A9-66C134C0EF01}"/>
              </a:ext>
            </a:extLst>
          </p:cNvPr>
          <p:cNvSpPr txBox="1"/>
          <p:nvPr/>
        </p:nvSpPr>
        <p:spPr>
          <a:xfrm>
            <a:off x="2193325" y="388117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2015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447BEC6-D0D0-4605-99F8-9AC0D81F5209}"/>
              </a:ext>
            </a:extLst>
          </p:cNvPr>
          <p:cNvSpPr txBox="1"/>
          <p:nvPr/>
        </p:nvSpPr>
        <p:spPr>
          <a:xfrm>
            <a:off x="3189092" y="388354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2017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D44FE8-E0A4-45E8-BDE9-DACB13F0357A}"/>
              </a:ext>
            </a:extLst>
          </p:cNvPr>
          <p:cNvSpPr txBox="1"/>
          <p:nvPr/>
        </p:nvSpPr>
        <p:spPr>
          <a:xfrm>
            <a:off x="4965666" y="388924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A94AA2B-99FD-4053-A4A5-0053BBC6B2A3}"/>
              </a:ext>
            </a:extLst>
          </p:cNvPr>
          <p:cNvSpPr txBox="1"/>
          <p:nvPr/>
        </p:nvSpPr>
        <p:spPr>
          <a:xfrm>
            <a:off x="1727767" y="1400191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DSTU</a:t>
            </a:r>
          </a:p>
          <a:p>
            <a:r>
              <a:rPr lang="en-US" sz="1400" dirty="0"/>
              <a:t>1.0</a:t>
            </a:r>
          </a:p>
        </p:txBody>
      </p:sp>
      <p:grpSp>
        <p:nvGrpSpPr>
          <p:cNvPr id="27" name="Group 53">
            <a:extLst>
              <a:ext uri="{FF2B5EF4-FFF2-40B4-BE49-F238E27FC236}">
                <a16:creationId xmlns:a16="http://schemas.microsoft.com/office/drawing/2014/main" xmlns="" id="{672A3D4F-2C36-4A5A-A0CB-7B6019F02EE0}"/>
              </a:ext>
            </a:extLst>
          </p:cNvPr>
          <p:cNvGrpSpPr/>
          <p:nvPr/>
        </p:nvGrpSpPr>
        <p:grpSpPr>
          <a:xfrm>
            <a:off x="2548594" y="1408165"/>
            <a:ext cx="726667" cy="2272648"/>
            <a:chOff x="4133365" y="2524504"/>
            <a:chExt cx="726667" cy="22726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FBA42FC-411C-4716-A3FF-263A84215169}"/>
                </a:ext>
              </a:extLst>
            </p:cNvPr>
            <p:cNvSpPr txBox="1"/>
            <p:nvPr/>
          </p:nvSpPr>
          <p:spPr>
            <a:xfrm>
              <a:off x="4133365" y="2524504"/>
              <a:ext cx="6735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DSTU</a:t>
              </a:r>
            </a:p>
            <a:p>
              <a:r>
                <a:rPr lang="en-US" sz="1400" dirty="0"/>
                <a:t>2.0</a:t>
              </a:r>
            </a:p>
          </p:txBody>
        </p:sp>
        <p:grpSp>
          <p:nvGrpSpPr>
            <p:cNvPr id="29" name="Group 43">
              <a:extLst>
                <a:ext uri="{FF2B5EF4-FFF2-40B4-BE49-F238E27FC236}">
                  <a16:creationId xmlns:a16="http://schemas.microsoft.com/office/drawing/2014/main" xmlns="" id="{736D2A09-EF1F-44A5-B8CB-EE499FE819FD}"/>
                </a:ext>
              </a:extLst>
            </p:cNvPr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2C0EAF8D-02DA-4D7E-970F-383C669180CC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EBE6D615-F2F5-4F97-9267-944ADC23580F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54">
            <a:extLst>
              <a:ext uri="{FF2B5EF4-FFF2-40B4-BE49-F238E27FC236}">
                <a16:creationId xmlns:a16="http://schemas.microsoft.com/office/drawing/2014/main" xmlns="" id="{80B16CA9-14CE-4B87-91D4-B1E41D032005}"/>
              </a:ext>
            </a:extLst>
          </p:cNvPr>
          <p:cNvGrpSpPr/>
          <p:nvPr/>
        </p:nvGrpSpPr>
        <p:grpSpPr>
          <a:xfrm>
            <a:off x="3586249" y="1387832"/>
            <a:ext cx="729019" cy="2297057"/>
            <a:chOff x="5555524" y="2500095"/>
            <a:chExt cx="729019" cy="229705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A403AEDC-AA92-48A5-A763-E9366513FA13}"/>
                </a:ext>
              </a:extLst>
            </p:cNvPr>
            <p:cNvSpPr txBox="1"/>
            <p:nvPr/>
          </p:nvSpPr>
          <p:spPr>
            <a:xfrm>
              <a:off x="5555524" y="2500095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STU</a:t>
              </a:r>
            </a:p>
            <a:p>
              <a:r>
                <a:rPr lang="en-US" sz="1400" dirty="0"/>
                <a:t>3.0</a:t>
              </a:r>
            </a:p>
          </p:txBody>
        </p:sp>
        <p:grpSp>
          <p:nvGrpSpPr>
            <p:cNvPr id="34" name="Group 46">
              <a:extLst>
                <a:ext uri="{FF2B5EF4-FFF2-40B4-BE49-F238E27FC236}">
                  <a16:creationId xmlns:a16="http://schemas.microsoft.com/office/drawing/2014/main" xmlns="" id="{80951583-5370-43FA-A35C-32F62A0B541D}"/>
                </a:ext>
              </a:extLst>
            </p:cNvPr>
            <p:cNvGrpSpPr/>
            <p:nvPr/>
          </p:nvGrpSpPr>
          <p:grpSpPr>
            <a:xfrm>
              <a:off x="5708479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7D427D14-BB95-4FE7-9CA3-FE51E172F2AC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48F1DB78-3ECC-41AC-8755-5BC855C60395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55">
            <a:extLst>
              <a:ext uri="{FF2B5EF4-FFF2-40B4-BE49-F238E27FC236}">
                <a16:creationId xmlns:a16="http://schemas.microsoft.com/office/drawing/2014/main" xmlns="" id="{D596B9A6-9DF2-40D5-BFCE-5007BBEB311E}"/>
              </a:ext>
            </a:extLst>
          </p:cNvPr>
          <p:cNvGrpSpPr/>
          <p:nvPr/>
        </p:nvGrpSpPr>
        <p:grpSpPr>
          <a:xfrm>
            <a:off x="4680331" y="1399524"/>
            <a:ext cx="864339" cy="2293494"/>
            <a:chOff x="7319327" y="2503658"/>
            <a:chExt cx="864339" cy="229349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DFC7A0AF-8CF4-4B86-AD44-9FDBAAD492E3}"/>
                </a:ext>
              </a:extLst>
            </p:cNvPr>
            <p:cNvSpPr txBox="1"/>
            <p:nvPr/>
          </p:nvSpPr>
          <p:spPr>
            <a:xfrm>
              <a:off x="7319327" y="2503658"/>
              <a:ext cx="86433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R4</a:t>
              </a:r>
              <a:endParaRPr lang="en-US" sz="1400" baseline="30000" dirty="0"/>
            </a:p>
            <a:p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</a:t>
              </a:r>
              <a:r>
                <a:rPr lang="en-US" sz="1400" dirty="0" smtClean="0"/>
                <a:t>Norm</a:t>
              </a:r>
            </a:p>
            <a:p>
              <a:r>
                <a:rPr lang="en-US" sz="1400" dirty="0" smtClean="0"/>
                <a:t>Content</a:t>
              </a:r>
              <a:endParaRPr lang="en-US" sz="1400" dirty="0"/>
            </a:p>
          </p:txBody>
        </p:sp>
        <p:grpSp>
          <p:nvGrpSpPr>
            <p:cNvPr id="39" name="Group 49">
              <a:extLst>
                <a:ext uri="{FF2B5EF4-FFF2-40B4-BE49-F238E27FC236}">
                  <a16:creationId xmlns:a16="http://schemas.microsoft.com/office/drawing/2014/main" xmlns="" id="{8AB32F5A-046B-4189-B026-C1FE098AAF6E}"/>
                </a:ext>
              </a:extLst>
            </p:cNvPr>
            <p:cNvGrpSpPr/>
            <p:nvPr/>
          </p:nvGrpSpPr>
          <p:grpSpPr>
            <a:xfrm>
              <a:off x="7472282" y="3356992"/>
              <a:ext cx="576064" cy="1440160"/>
              <a:chOff x="2079506" y="3356992"/>
              <a:chExt cx="576064" cy="144016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52A62A70-595F-4ABC-9AF9-2A60A6F58A05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647472EE-F994-4BAD-8DA7-B7D64C7D3588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58783F6-7243-4ED3-BD14-A1FE0DF3C4DC}"/>
              </a:ext>
            </a:extLst>
          </p:cNvPr>
          <p:cNvSpPr txBox="1"/>
          <p:nvPr/>
        </p:nvSpPr>
        <p:spPr>
          <a:xfrm>
            <a:off x="8420637" y="158646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. . 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7EBC8921-71CC-4998-9667-627B3AAE06C5}"/>
              </a:ext>
            </a:extLst>
          </p:cNvPr>
          <p:cNvSpPr txBox="1"/>
          <p:nvPr/>
        </p:nvSpPr>
        <p:spPr>
          <a:xfrm>
            <a:off x="5469740" y="3881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2022</a:t>
            </a:r>
            <a:endParaRPr 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7EBC8921-71CC-4998-9667-627B3AAE06C5}"/>
              </a:ext>
            </a:extLst>
          </p:cNvPr>
          <p:cNvSpPr txBox="1"/>
          <p:nvPr/>
        </p:nvSpPr>
        <p:spPr>
          <a:xfrm>
            <a:off x="6051951" y="388117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2023</a:t>
            </a:r>
            <a:endParaRPr 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7EBC8921-71CC-4998-9667-627B3AAE06C5}"/>
              </a:ext>
            </a:extLst>
          </p:cNvPr>
          <p:cNvSpPr txBox="1"/>
          <p:nvPr/>
        </p:nvSpPr>
        <p:spPr>
          <a:xfrm>
            <a:off x="6700434" y="387924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7EBC8921-71CC-4998-9667-627B3AAE06C5}"/>
              </a:ext>
            </a:extLst>
          </p:cNvPr>
          <p:cNvSpPr txBox="1"/>
          <p:nvPr/>
        </p:nvSpPr>
        <p:spPr>
          <a:xfrm>
            <a:off x="7459282" y="387924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2025</a:t>
            </a:r>
            <a:endParaRPr 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A5D44FE8-E0A4-45E8-BDE9-DACB13F0357A}"/>
              </a:ext>
            </a:extLst>
          </p:cNvPr>
          <p:cNvSpPr txBox="1"/>
          <p:nvPr/>
        </p:nvSpPr>
        <p:spPr>
          <a:xfrm>
            <a:off x="3776793" y="38885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grpSp>
        <p:nvGrpSpPr>
          <p:cNvPr id="84" name="Group 55">
            <a:extLst>
              <a:ext uri="{FF2B5EF4-FFF2-40B4-BE49-F238E27FC236}">
                <a16:creationId xmlns:a16="http://schemas.microsoft.com/office/drawing/2014/main" xmlns="" id="{D596B9A6-9DF2-40D5-BFCE-5007BBEB311E}"/>
              </a:ext>
            </a:extLst>
          </p:cNvPr>
          <p:cNvGrpSpPr/>
          <p:nvPr/>
        </p:nvGrpSpPr>
        <p:grpSpPr>
          <a:xfrm>
            <a:off x="5730875" y="1415291"/>
            <a:ext cx="729019" cy="2293494"/>
            <a:chOff x="7319327" y="2503658"/>
            <a:chExt cx="729019" cy="229349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DFC7A0AF-8CF4-4B86-AD44-9FDBAAD492E3}"/>
                </a:ext>
              </a:extLst>
            </p:cNvPr>
            <p:cNvSpPr txBox="1"/>
            <p:nvPr/>
          </p:nvSpPr>
          <p:spPr>
            <a:xfrm>
              <a:off x="7319327" y="2503658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R4B</a:t>
              </a:r>
              <a:endParaRPr lang="en-US" sz="1400" baseline="30000" dirty="0"/>
            </a:p>
          </p:txBody>
        </p:sp>
        <p:grpSp>
          <p:nvGrpSpPr>
            <p:cNvPr id="86" name="Group 49">
              <a:extLst>
                <a:ext uri="{FF2B5EF4-FFF2-40B4-BE49-F238E27FC236}">
                  <a16:creationId xmlns:a16="http://schemas.microsoft.com/office/drawing/2014/main" xmlns="" id="{8AB32F5A-046B-4189-B026-C1FE098AAF6E}"/>
                </a:ext>
              </a:extLst>
            </p:cNvPr>
            <p:cNvGrpSpPr/>
            <p:nvPr/>
          </p:nvGrpSpPr>
          <p:grpSpPr>
            <a:xfrm>
              <a:off x="7472282" y="3356992"/>
              <a:ext cx="576064" cy="1440160"/>
              <a:chOff x="2079506" y="3356992"/>
              <a:chExt cx="576064" cy="144016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52A62A70-595F-4ABC-9AF9-2A60A6F58A05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xmlns="" id="{647472EE-F994-4BAD-8DA7-B7D64C7D3588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55">
            <a:extLst>
              <a:ext uri="{FF2B5EF4-FFF2-40B4-BE49-F238E27FC236}">
                <a16:creationId xmlns:a16="http://schemas.microsoft.com/office/drawing/2014/main" xmlns="" id="{D596B9A6-9DF2-40D5-BFCE-5007BBEB311E}"/>
              </a:ext>
            </a:extLst>
          </p:cNvPr>
          <p:cNvGrpSpPr/>
          <p:nvPr/>
        </p:nvGrpSpPr>
        <p:grpSpPr>
          <a:xfrm>
            <a:off x="6415309" y="1408165"/>
            <a:ext cx="729019" cy="2293494"/>
            <a:chOff x="7319327" y="2503658"/>
            <a:chExt cx="729019" cy="229349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DFC7A0AF-8CF4-4B86-AD44-9FDBAAD492E3}"/>
                </a:ext>
              </a:extLst>
            </p:cNvPr>
            <p:cNvSpPr txBox="1"/>
            <p:nvPr/>
          </p:nvSpPr>
          <p:spPr>
            <a:xfrm>
              <a:off x="7319327" y="250365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R5</a:t>
              </a:r>
              <a:endParaRPr lang="en-US" sz="1400" baseline="30000" dirty="0"/>
            </a:p>
          </p:txBody>
        </p: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xmlns="" id="{8AB32F5A-046B-4189-B026-C1FE098AAF6E}"/>
                </a:ext>
              </a:extLst>
            </p:cNvPr>
            <p:cNvGrpSpPr/>
            <p:nvPr/>
          </p:nvGrpSpPr>
          <p:grpSpPr>
            <a:xfrm>
              <a:off x="7472282" y="3356992"/>
              <a:ext cx="576064" cy="1440160"/>
              <a:chOff x="2079506" y="3356992"/>
              <a:chExt cx="576064" cy="144016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xmlns="" id="{52A62A70-595F-4ABC-9AF9-2A60A6F58A05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xmlns="" id="{647472EE-F994-4BAD-8DA7-B7D64C7D3588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55">
            <a:extLst>
              <a:ext uri="{FF2B5EF4-FFF2-40B4-BE49-F238E27FC236}">
                <a16:creationId xmlns:a16="http://schemas.microsoft.com/office/drawing/2014/main" xmlns="" id="{D596B9A6-9DF2-40D5-BFCE-5007BBEB311E}"/>
              </a:ext>
            </a:extLst>
          </p:cNvPr>
          <p:cNvGrpSpPr/>
          <p:nvPr/>
        </p:nvGrpSpPr>
        <p:grpSpPr>
          <a:xfrm>
            <a:off x="7881066" y="1400191"/>
            <a:ext cx="1079142" cy="2293494"/>
            <a:chOff x="7319327" y="2503658"/>
            <a:chExt cx="1079142" cy="229349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DFC7A0AF-8CF4-4B86-AD44-9FDBAAD492E3}"/>
                </a:ext>
              </a:extLst>
            </p:cNvPr>
            <p:cNvSpPr txBox="1"/>
            <p:nvPr/>
          </p:nvSpPr>
          <p:spPr>
            <a:xfrm>
              <a:off x="7319327" y="2503658"/>
              <a:ext cx="107914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R6</a:t>
              </a:r>
              <a:endParaRPr lang="en-US" sz="1400" baseline="30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More Norm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Content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96" name="Group 49">
              <a:extLst>
                <a:ext uri="{FF2B5EF4-FFF2-40B4-BE49-F238E27FC236}">
                  <a16:creationId xmlns:a16="http://schemas.microsoft.com/office/drawing/2014/main" xmlns="" id="{8AB32F5A-046B-4189-B026-C1FE098AAF6E}"/>
                </a:ext>
              </a:extLst>
            </p:cNvPr>
            <p:cNvGrpSpPr/>
            <p:nvPr/>
          </p:nvGrpSpPr>
          <p:grpSpPr>
            <a:xfrm>
              <a:off x="7472282" y="3356992"/>
              <a:ext cx="576064" cy="1440160"/>
              <a:chOff x="2079506" y="3356992"/>
              <a:chExt cx="576064" cy="144016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xmlns="" id="{52A62A70-595F-4ABC-9AF9-2A60A6F58A05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0" cy="144016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xmlns="" id="{647472EE-F994-4BAD-8DA7-B7D64C7D3588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57606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" name="Straight Connector 2"/>
          <p:cNvCxnSpPr/>
          <p:nvPr/>
        </p:nvCxnSpPr>
        <p:spPr>
          <a:xfrm>
            <a:off x="7227736" y="914400"/>
            <a:ext cx="0" cy="3450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51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FHIR development team has striven to ensure that the FHIR specification meets the 5-5-5 rule: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/>
              <a:t>5 seconds </a:t>
            </a:r>
            <a:r>
              <a:rPr lang="en-US" sz="1600" dirty="0" smtClean="0"/>
              <a:t>to find the specification on the web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/>
              <a:t>5 minutes </a:t>
            </a:r>
            <a:r>
              <a:rPr lang="en-US" sz="1600" dirty="0" smtClean="0"/>
              <a:t>to understand what it 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/>
              <a:t>5 hours </a:t>
            </a:r>
            <a:r>
              <a:rPr lang="en-US" sz="1600" dirty="0" smtClean="0"/>
              <a:t>to have some working code</a:t>
            </a:r>
          </a:p>
          <a:p>
            <a:pPr marL="0" indent="-102870">
              <a:buNone/>
            </a:pPr>
            <a:endParaRPr lang="en-US" sz="1600" dirty="0"/>
          </a:p>
          <a:p>
            <a:pPr marL="0" indent="-102870">
              <a:buNone/>
            </a:pPr>
            <a:endParaRPr lang="en-US" sz="1600" dirty="0" smtClean="0"/>
          </a:p>
          <a:p>
            <a:pPr marL="0" indent="-102870">
              <a:buNone/>
            </a:pPr>
            <a:endParaRPr lang="en-US" dirty="0" smtClean="0"/>
          </a:p>
          <a:p>
            <a:pPr marL="560070" lvl="1" indent="0">
              <a:buNone/>
            </a:pPr>
            <a:r>
              <a:rPr lang="en-US" sz="1600" dirty="0" smtClean="0"/>
              <a:t>- </a:t>
            </a:r>
            <a:r>
              <a:rPr lang="en-US" b="1" dirty="0" smtClean="0">
                <a:solidFill>
                  <a:schemeClr val="tx2"/>
                </a:solidFill>
              </a:rPr>
              <a:t>Grahame Grieve, FHIR Product Director </a:t>
            </a:r>
            <a:r>
              <a:rPr lang="en-US" sz="1600" b="1" dirty="0" smtClean="0">
                <a:solidFill>
                  <a:schemeClr val="tx2"/>
                </a:solidFill>
              </a:rPr>
              <a:t>(Father of FHIR)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Text Placeholder 8"/>
          <p:cNvSpPr txBox="1">
            <a:spLocks/>
          </p:cNvSpPr>
          <p:nvPr/>
        </p:nvSpPr>
        <p:spPr bwMode="auto">
          <a:xfrm>
            <a:off x="614364" y="2782958"/>
            <a:ext cx="8228883" cy="104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But, healthcare application developers should be aware of the final “-5” rule: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5 years </a:t>
            </a:r>
            <a:r>
              <a:rPr lang="en-US" dirty="0" smtClean="0">
                <a:solidFill>
                  <a:srgbClr val="C00000"/>
                </a:solidFill>
              </a:rPr>
              <a:t>to understand healthcare application development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Thought…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30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HL7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3200" dirty="0"/>
              <a:t> FHIR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3200" dirty="0"/>
              <a:t> Resources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smtClean="0"/>
              <a:t>The specification: </a:t>
            </a:r>
            <a:r>
              <a:rPr lang="en-US" sz="2000" dirty="0" smtClean="0">
                <a:hlinkClick r:id="rId2"/>
              </a:rPr>
              <a:t>http://hl7.org/fhir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/>
              <a:t>Publication History: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hl7.org/fhir/directory.html</a:t>
            </a:r>
            <a:r>
              <a:rPr lang="en-US" sz="1600" dirty="0" smtClean="0"/>
              <a:t> </a:t>
            </a:r>
          </a:p>
          <a:p>
            <a:endParaRPr lang="en-US" sz="2000" dirty="0" smtClean="0"/>
          </a:p>
          <a:p>
            <a:r>
              <a:rPr lang="en-US" sz="2000" dirty="0"/>
              <a:t>HL7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2000" dirty="0"/>
              <a:t> Confluence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4"/>
              </a:rPr>
              <a:t>https://confluence.hl7.org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/>
              <a:t>Implementation </a:t>
            </a:r>
            <a:r>
              <a:rPr lang="en-US" sz="2000" dirty="0" smtClean="0"/>
              <a:t>Guides: 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hl7.org/fhir/implementationguide.html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 smtClean="0"/>
              <a:t>Registry</a:t>
            </a:r>
            <a:r>
              <a:rPr lang="en-US" sz="1600" dirty="0"/>
              <a:t>: </a:t>
            </a:r>
            <a:r>
              <a:rPr lang="en-US" sz="1600" dirty="0">
                <a:hlinkClick r:id="rId6"/>
              </a:rPr>
              <a:t>http://</a:t>
            </a:r>
            <a:r>
              <a:rPr lang="en-US" sz="1600" dirty="0" smtClean="0">
                <a:hlinkClick r:id="rId6"/>
              </a:rPr>
              <a:t>www.fhir.org/guides/registry</a:t>
            </a:r>
            <a:r>
              <a:rPr lang="en-US" sz="1600" dirty="0" smtClean="0"/>
              <a:t> </a:t>
            </a:r>
            <a:endParaRPr lang="en-US" sz="16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/>
              <a:t>FHIR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2000" dirty="0" smtClean="0"/>
              <a:t> </a:t>
            </a:r>
            <a:r>
              <a:rPr lang="en-US" sz="2000" dirty="0" err="1" smtClean="0"/>
              <a:t>Zulip</a:t>
            </a:r>
            <a:r>
              <a:rPr lang="en-US" sz="2000" dirty="0" smtClean="0"/>
              <a:t> Chat</a:t>
            </a:r>
            <a:r>
              <a:rPr lang="en-US" sz="2000" dirty="0"/>
              <a:t>: </a:t>
            </a:r>
            <a:r>
              <a:rPr lang="en-US" sz="2000" dirty="0">
                <a:hlinkClick r:id="rId7"/>
              </a:rPr>
              <a:t>https://</a:t>
            </a:r>
            <a:r>
              <a:rPr lang="en-US" sz="2000" dirty="0" smtClean="0">
                <a:hlinkClick r:id="rId7"/>
              </a:rPr>
              <a:t>chat.fhir.org</a:t>
            </a:r>
            <a:r>
              <a:rPr lang="en-US" sz="2000" dirty="0" smtClean="0"/>
              <a:t> </a:t>
            </a:r>
            <a:endParaRPr lang="en-US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80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can find / reach me here:</a:t>
            </a:r>
          </a:p>
          <a:p>
            <a:pPr lvl="1"/>
            <a:r>
              <a:rPr lang="en-US" dirty="0"/>
              <a:t>Via </a:t>
            </a:r>
            <a:r>
              <a:rPr lang="en-US" dirty="0" err="1"/>
              <a:t>Whova</a:t>
            </a:r>
            <a:r>
              <a:rPr lang="en-US" dirty="0"/>
              <a:t> App – Speaker’s Gallery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richard.ettema@aegis.net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LinkedIn: </a:t>
            </a:r>
            <a:r>
              <a:rPr lang="en-US" dirty="0" err="1">
                <a:hlinkClick r:id="rId3"/>
              </a:rPr>
              <a:t>richard-ettema</a:t>
            </a:r>
            <a:endParaRPr lang="en-US" dirty="0"/>
          </a:p>
          <a:p>
            <a:pPr lvl="1"/>
            <a:r>
              <a:rPr lang="en-US" dirty="0"/>
              <a:t>X (formerly known as Twitter): @</a:t>
            </a:r>
            <a:r>
              <a:rPr lang="en-US" dirty="0" err="1"/>
              <a:t>techknowman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00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Footer Placeholder 3">
            <a:extLst>
              <a:ext uri="{FF2B5EF4-FFF2-40B4-BE49-F238E27FC236}">
                <a16:creationId xmlns="" xmlns:a16="http://schemas.microsoft.com/office/drawing/2014/main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=""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49</a:t>
            </a:fld>
            <a:endParaRPr lang="en-US" altLang="en-US"/>
          </a:p>
        </p:txBody>
      </p:sp>
      <p:pic>
        <p:nvPicPr>
          <p:cNvPr id="8" name="Picture 4" descr="Image result for Thank You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46" y="1264920"/>
            <a:ext cx="7090002" cy="237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4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Understand how did we get here?</a:t>
            </a:r>
          </a:p>
          <a:p>
            <a:endParaRPr lang="en-US" dirty="0" smtClean="0"/>
          </a:p>
          <a:p>
            <a:r>
              <a:rPr lang="en-US" dirty="0" smtClean="0"/>
              <a:t>Become familiar with the FHIR specification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learning objective is simple – at the end of this session, you will have the tools to navigate and understand the FHIR specification and continue your FHIR journey.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97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pic>
        <p:nvPicPr>
          <p:cNvPr id="6" name="Google Shape;2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925" y="453400"/>
            <a:ext cx="7297675" cy="413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here?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It’s important to understand that </a:t>
            </a:r>
            <a:r>
              <a:rPr lang="en-US" b="1" i="1" dirty="0" smtClean="0"/>
              <a:t>FHIR did not emerge out of thin air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Understanding and knowing FHIR first starts with the history of what came before.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50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here?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FHIR is built on existing</a:t>
            </a:r>
            <a:r>
              <a:rPr lang="en-US" b="1" dirty="0"/>
              <a:t> web-based </a:t>
            </a:r>
            <a:r>
              <a:rPr lang="en-US" b="1" dirty="0" smtClean="0"/>
              <a:t>technologies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67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Web-based Technologies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pSp>
        <p:nvGrpSpPr>
          <p:cNvPr id="91" name="Google Shape;156;p26"/>
          <p:cNvGrpSpPr/>
          <p:nvPr/>
        </p:nvGrpSpPr>
        <p:grpSpPr>
          <a:xfrm>
            <a:off x="358163" y="1296062"/>
            <a:ext cx="1915527" cy="1845726"/>
            <a:chOff x="3154233" y="1742274"/>
            <a:chExt cx="1915527" cy="1845726"/>
          </a:xfrm>
        </p:grpSpPr>
        <p:sp>
          <p:nvSpPr>
            <p:cNvPr id="92" name="Google Shape;157;p26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8;p26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1996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159;p26"/>
            <p:cNvSpPr txBox="1"/>
            <p:nvPr/>
          </p:nvSpPr>
          <p:spPr>
            <a:xfrm>
              <a:off x="3386760" y="1742274"/>
              <a:ext cx="1683000" cy="1005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XML development begins</a:t>
              </a:r>
              <a:endParaRPr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XML (Extensible Markup Language) development begins, providing a flexible way to create common information formats.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5" name="Google Shape;160;p26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96" name="Google Shape;161;p2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" name="Google Shape;162;p2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98" name="Google Shape;163;p26"/>
          <p:cNvGrpSpPr/>
          <p:nvPr/>
        </p:nvGrpSpPr>
        <p:grpSpPr>
          <a:xfrm>
            <a:off x="1621726" y="2256384"/>
            <a:ext cx="1928205" cy="1744206"/>
            <a:chOff x="1828196" y="2702596"/>
            <a:chExt cx="1928205" cy="1744206"/>
          </a:xfrm>
        </p:grpSpPr>
        <p:sp>
          <p:nvSpPr>
            <p:cNvPr id="99" name="Google Shape;164;p26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;p26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1999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66;p26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TLS formalized</a:t>
              </a: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>
                <a:solidFill>
                  <a:schemeClr val="dk1"/>
                </a:solidFill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RFC 2246 is published, specifying TLS (Transport Layer Security) was the successor to the SSL (Secure Sockets Layer) protocol.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2" name="Google Shape;167;p26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103" name="Google Shape;168;p26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" name="Google Shape;169;p26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" name="Google Shape;170;p26"/>
          <p:cNvGrpSpPr/>
          <p:nvPr/>
        </p:nvGrpSpPr>
        <p:grpSpPr>
          <a:xfrm>
            <a:off x="2947763" y="1017001"/>
            <a:ext cx="1915527" cy="2124787"/>
            <a:chOff x="3154233" y="1463213"/>
            <a:chExt cx="1915527" cy="2124787"/>
          </a:xfrm>
        </p:grpSpPr>
        <p:sp>
          <p:nvSpPr>
            <p:cNvPr id="106" name="Google Shape;171;p26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2;p26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73;p26"/>
            <p:cNvSpPr txBox="1"/>
            <p:nvPr/>
          </p:nvSpPr>
          <p:spPr>
            <a:xfrm>
              <a:off x="3386760" y="1463213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REST formalized</a:t>
              </a:r>
              <a:endParaRPr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 dirty="0">
                <a:solidFill>
                  <a:schemeClr val="dk1"/>
                </a:solidFill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REST (Representational State Transfer) is formalized by Roy Fielding in his doctoral dissertation entitled ‘Architectural Styles and and the Design of Network-based Software Architecture.’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9" name="Google Shape;174;p26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10" name="Google Shape;175;p2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" name="Google Shape;176;p2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2" name="Google Shape;177;p26"/>
          <p:cNvGrpSpPr/>
          <p:nvPr/>
        </p:nvGrpSpPr>
        <p:grpSpPr>
          <a:xfrm>
            <a:off x="4206717" y="2256384"/>
            <a:ext cx="1935010" cy="1744206"/>
            <a:chOff x="4413187" y="2702596"/>
            <a:chExt cx="1935010" cy="1744206"/>
          </a:xfrm>
        </p:grpSpPr>
        <p:sp>
          <p:nvSpPr>
            <p:cNvPr id="113" name="Google Shape;178;p26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79;p26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117" name="Google Shape;180;p2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8" name="Google Shape;181;p2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82;p26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83;p26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HTTPS formalized</a:t>
              </a: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>
                <a:solidFill>
                  <a:schemeClr val="dk1"/>
                </a:solidFill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RFC 2818 specifies how to use HTTP in conjunction with the TLS (Transport Layer Security) protocol, which was the successor to SSL (Secure Sockets Layer).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" name="Google Shape;184;p26"/>
          <p:cNvGrpSpPr/>
          <p:nvPr/>
        </p:nvGrpSpPr>
        <p:grpSpPr>
          <a:xfrm>
            <a:off x="5501287" y="1406638"/>
            <a:ext cx="1953773" cy="1735150"/>
            <a:chOff x="5707757" y="1852850"/>
            <a:chExt cx="1953773" cy="1735150"/>
          </a:xfrm>
        </p:grpSpPr>
        <p:sp>
          <p:nvSpPr>
            <p:cNvPr id="120" name="Google Shape;185;p26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86;p26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124" name="Google Shape;187;p2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25" name="Google Shape;188;p2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89;p26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2001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90;p26"/>
            <p:cNvSpPr txBox="1"/>
            <p:nvPr/>
          </p:nvSpPr>
          <p:spPr>
            <a:xfrm>
              <a:off x="597853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JSON gains popularity</a:t>
              </a:r>
              <a:endParaRPr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 dirty="0">
                <a:solidFill>
                  <a:schemeClr val="dk1"/>
                </a:solidFill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JSON (JavaScript Object </a:t>
              </a:r>
              <a:r>
                <a:rPr lang="en" sz="8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Notation) </a:t>
              </a: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begins to gain in popularity as a lightweight data format.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91;p26"/>
          <p:cNvGrpSpPr/>
          <p:nvPr/>
        </p:nvGrpSpPr>
        <p:grpSpPr>
          <a:xfrm>
            <a:off x="6797526" y="2256384"/>
            <a:ext cx="2326683" cy="1744206"/>
            <a:chOff x="7003996" y="2702596"/>
            <a:chExt cx="2326683" cy="1744206"/>
          </a:xfrm>
        </p:grpSpPr>
        <p:sp>
          <p:nvSpPr>
            <p:cNvPr id="127" name="Google Shape;192;p26"/>
            <p:cNvSpPr/>
            <p:nvPr/>
          </p:nvSpPr>
          <p:spPr>
            <a:xfrm>
              <a:off x="7376419" y="3079475"/>
              <a:ext cx="195426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93;p26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31" name="Google Shape;194;p2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2" name="Google Shape;195;p2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" name="Google Shape;196;p26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2012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97;p26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OAuth2 is released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The OAuth 2.0 specification is released in October 2012 as RFC 6749 and RFC 6750.  OAuth 2.0, or ‘Open Authorization’ is a standard that allows applications on websites to access resources hosted by other web apps on behalf of a user.</a:t>
              </a:r>
              <a:endParaRPr sz="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7342</TotalTime>
  <Words>4264</Words>
  <Application>Microsoft Office PowerPoint</Application>
  <PresentationFormat>On-screen Show (16:9)</PresentationFormat>
  <Paragraphs>548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Courier New</vt:lpstr>
      <vt:lpstr>Roboto</vt:lpstr>
      <vt:lpstr>Symbol</vt:lpstr>
      <vt:lpstr>Times New Roman</vt:lpstr>
      <vt:lpstr>ヒラギノ角ゴ Pro W3</vt:lpstr>
      <vt:lpstr>Office Theme</vt:lpstr>
      <vt:lpstr>HL7 WGM+ Atlanta, GA Sep 2024</vt:lpstr>
      <vt:lpstr>Who am I?</vt:lpstr>
      <vt:lpstr>This presentation</vt:lpstr>
      <vt:lpstr>Acknowledgements</vt:lpstr>
      <vt:lpstr>Learning Objectives</vt:lpstr>
      <vt:lpstr>PowerPoint Presentation</vt:lpstr>
      <vt:lpstr>How did we get here? </vt:lpstr>
      <vt:lpstr>How did we get here? </vt:lpstr>
      <vt:lpstr>History of Web-based Technologies</vt:lpstr>
      <vt:lpstr>How did we get here? </vt:lpstr>
      <vt:lpstr>History and evolution of HL7 standards</vt:lpstr>
      <vt:lpstr>HL7 v2 (Some technical stuff)</vt:lpstr>
      <vt:lpstr>HL7 RIM (Some more technical stuff)</vt:lpstr>
      <vt:lpstr>HL7 v3 (And, some more…)</vt:lpstr>
      <vt:lpstr>HL7 CDA (Last one…)</vt:lpstr>
      <vt:lpstr>Questions</vt:lpstr>
      <vt:lpstr>FHIR – Let’s Start</vt:lpstr>
      <vt:lpstr>Fast Healthcare Interoperability Resources</vt:lpstr>
      <vt:lpstr>FHIR License &amp; Terms of Use</vt:lpstr>
      <vt:lpstr>What is FHIR?</vt:lpstr>
      <vt:lpstr>It’s all about the Resources…</vt:lpstr>
      <vt:lpstr>A FHIR Resource</vt:lpstr>
      <vt:lpstr>PowerPoint Presentation</vt:lpstr>
      <vt:lpstr>PowerPoint Presentation</vt:lpstr>
      <vt:lpstr>A Resource’s Id Attribute</vt:lpstr>
      <vt:lpstr>Versus a Resource’s Identifier Attribute</vt:lpstr>
      <vt:lpstr>What Types of Resources?</vt:lpstr>
      <vt:lpstr>CapabilityStatement</vt:lpstr>
      <vt:lpstr>StructureDefinition</vt:lpstr>
      <vt:lpstr>Paradigms</vt:lpstr>
      <vt:lpstr>REST</vt:lpstr>
      <vt:lpstr>Documents</vt:lpstr>
      <vt:lpstr>Messages</vt:lpstr>
      <vt:lpstr>Service Oriented Architecture (SOA)</vt:lpstr>
      <vt:lpstr>Regardless of paradigm the content is FHIR</vt:lpstr>
      <vt:lpstr>Bundles – Resources in Resources</vt:lpstr>
      <vt:lpstr>PowerPoint Presentation</vt:lpstr>
      <vt:lpstr>Pediatric Immunization Scenario</vt:lpstr>
      <vt:lpstr>Answers</vt:lpstr>
      <vt:lpstr>PowerPoint Presentation</vt:lpstr>
      <vt:lpstr>Immunization Forecast Workflow</vt:lpstr>
      <vt:lpstr>Demo</vt:lpstr>
      <vt:lpstr>Questions</vt:lpstr>
      <vt:lpstr>Let’s Explore the Spec</vt:lpstr>
      <vt:lpstr>FHIR Timeline</vt:lpstr>
      <vt:lpstr>Closing Thought…</vt:lpstr>
      <vt:lpstr>HL7® FHIR® Resources</vt:lpstr>
      <vt:lpstr>Contact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Richard J. Ettema (AEGIS.net)</cp:lastModifiedBy>
  <cp:revision>185</cp:revision>
  <dcterms:created xsi:type="dcterms:W3CDTF">2019-03-22T18:05:01Z</dcterms:created>
  <dcterms:modified xsi:type="dcterms:W3CDTF">2024-09-22T03:02:06Z</dcterms:modified>
</cp:coreProperties>
</file>